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1" r:id="rId1"/>
    <p:sldMasterId id="2147484029" r:id="rId2"/>
  </p:sldMasterIdLst>
  <p:notesMasterIdLst>
    <p:notesMasterId r:id="rId34"/>
  </p:notesMasterIdLst>
  <p:sldIdLst>
    <p:sldId id="256" r:id="rId3"/>
    <p:sldId id="260" r:id="rId4"/>
    <p:sldId id="261" r:id="rId5"/>
    <p:sldId id="262" r:id="rId6"/>
    <p:sldId id="263" r:id="rId7"/>
    <p:sldId id="264" r:id="rId8"/>
    <p:sldId id="280" r:id="rId9"/>
    <p:sldId id="281" r:id="rId10"/>
    <p:sldId id="282" r:id="rId11"/>
    <p:sldId id="292" r:id="rId12"/>
    <p:sldId id="283" r:id="rId13"/>
    <p:sldId id="293" r:id="rId14"/>
    <p:sldId id="294" r:id="rId15"/>
    <p:sldId id="265" r:id="rId16"/>
    <p:sldId id="286" r:id="rId17"/>
    <p:sldId id="259" r:id="rId18"/>
    <p:sldId id="258" r:id="rId19"/>
    <p:sldId id="266" r:id="rId20"/>
    <p:sldId id="269" r:id="rId21"/>
    <p:sldId id="267" r:id="rId22"/>
    <p:sldId id="275" r:id="rId23"/>
    <p:sldId id="287" r:id="rId24"/>
    <p:sldId id="274" r:id="rId25"/>
    <p:sldId id="288" r:id="rId26"/>
    <p:sldId id="289" r:id="rId27"/>
    <p:sldId id="290" r:id="rId28"/>
    <p:sldId id="278" r:id="rId29"/>
    <p:sldId id="291" r:id="rId30"/>
    <p:sldId id="279" r:id="rId31"/>
    <p:sldId id="270"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9C4D03-F2E8-2F97-3C06-8CF99FAB135E}" v="13" dt="2024-04-02T15:06:34.357"/>
    <p1510:client id="{DF2B5285-1385-AE6B-28EF-5C4F7354AB5B}" v="8" dt="2024-04-02T15:30:50.400"/>
    <p1510:client id="{F639EB95-15C3-3E46-7628-0495823A8DB7}" v="4" dt="2024-04-02T15:07:42.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4"/>
    <p:restoredTop sz="94710"/>
  </p:normalViewPr>
  <p:slideViewPr>
    <p:cSldViewPr snapToGrid="0">
      <p:cViewPr varScale="1">
        <p:scale>
          <a:sx n="78" d="100"/>
          <a:sy n="78" d="100"/>
        </p:scale>
        <p:origin x="8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ata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4" Type="http://schemas.openxmlformats.org/officeDocument/2006/relationships/image" Target="../media/image37.png"/></Relationships>
</file>

<file path=ppt/diagrams/_rels/drawing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4EA2E7-6277-4F44-853C-4E12297E1DE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AD2AE02-C240-408E-AEBB-B582594BCE6D}">
      <dgm:prSet custT="1"/>
      <dgm:spPr/>
      <dgm:t>
        <a:bodyPr/>
        <a:lstStyle/>
        <a:p>
          <a:pPr>
            <a:lnSpc>
              <a:spcPct val="100000"/>
            </a:lnSpc>
            <a:defRPr cap="all"/>
          </a:pPr>
          <a:r>
            <a:rPr lang="en-US" sz="1200" dirty="0"/>
            <a:t>Definition: A Slope Chart is a graph that displays the change in a value between two points in time, highlighting the start and end points while eliminating the distractions in between.</a:t>
          </a:r>
        </a:p>
      </dgm:t>
    </dgm:pt>
    <dgm:pt modelId="{960D94F8-AB19-47FE-8875-91231E53E484}" type="parTrans" cxnId="{E0ABF7FA-D7DF-47CB-A3EB-2C5504F3084F}">
      <dgm:prSet/>
      <dgm:spPr/>
      <dgm:t>
        <a:bodyPr/>
        <a:lstStyle/>
        <a:p>
          <a:endParaRPr lang="en-US"/>
        </a:p>
      </dgm:t>
    </dgm:pt>
    <dgm:pt modelId="{C58001A9-2E50-4C2B-941E-9CF9BF6F3EA2}" type="sibTrans" cxnId="{E0ABF7FA-D7DF-47CB-A3EB-2C5504F3084F}">
      <dgm:prSet/>
      <dgm:spPr/>
      <dgm:t>
        <a:bodyPr/>
        <a:lstStyle/>
        <a:p>
          <a:pPr>
            <a:lnSpc>
              <a:spcPct val="100000"/>
            </a:lnSpc>
          </a:pPr>
          <a:endParaRPr lang="en-US"/>
        </a:p>
      </dgm:t>
    </dgm:pt>
    <dgm:pt modelId="{EF40A0F2-E945-4226-99EC-47E6B1A6A852}">
      <dgm:prSet custT="1"/>
      <dgm:spPr/>
      <dgm:t>
        <a:bodyPr/>
        <a:lstStyle/>
        <a:p>
          <a:pPr>
            <a:lnSpc>
              <a:spcPct val="100000"/>
            </a:lnSpc>
            <a:defRPr cap="all"/>
          </a:pPr>
          <a:r>
            <a:rPr lang="en-US" sz="1200" dirty="0"/>
            <a:t>Benefits: Slope charts can reveal answers faster and provoke new questions by focusing on the change between two points.</a:t>
          </a:r>
        </a:p>
      </dgm:t>
    </dgm:pt>
    <dgm:pt modelId="{1B02C0D6-2ED1-4904-9FBC-7E0F3F4DB79C}" type="parTrans" cxnId="{943F1251-BF7E-4D8E-8DF8-3E97C98147EE}">
      <dgm:prSet/>
      <dgm:spPr/>
      <dgm:t>
        <a:bodyPr/>
        <a:lstStyle/>
        <a:p>
          <a:endParaRPr lang="en-US"/>
        </a:p>
      </dgm:t>
    </dgm:pt>
    <dgm:pt modelId="{7B59E5B1-ED15-4F55-A891-EEC21EE93D49}" type="sibTrans" cxnId="{943F1251-BF7E-4D8E-8DF8-3E97C98147EE}">
      <dgm:prSet/>
      <dgm:spPr/>
      <dgm:t>
        <a:bodyPr/>
        <a:lstStyle/>
        <a:p>
          <a:pPr>
            <a:lnSpc>
              <a:spcPct val="100000"/>
            </a:lnSpc>
          </a:pPr>
          <a:endParaRPr lang="en-US"/>
        </a:p>
      </dgm:t>
    </dgm:pt>
    <dgm:pt modelId="{CF8BDFB2-495A-42FA-9650-9F11BE160613}">
      <dgm:prSet custT="1"/>
      <dgm:spPr/>
      <dgm:t>
        <a:bodyPr/>
        <a:lstStyle/>
        <a:p>
          <a:pPr>
            <a:lnSpc>
              <a:spcPct val="100000"/>
            </a:lnSpc>
            <a:defRPr cap="all"/>
          </a:pPr>
          <a:r>
            <a:rPr lang="en-US" sz="1200" dirty="0"/>
            <a:t>Application: Marketers can use slope charts to visualize social media data, revealing insights about follower growth, brand-name mentions, engagement, and reach against competitors.</a:t>
          </a:r>
        </a:p>
      </dgm:t>
    </dgm:pt>
    <dgm:pt modelId="{6E356085-C1F9-4213-81D6-3A8BEF876E35}" type="parTrans" cxnId="{8FBA56D7-5285-46DF-A106-F267F971A499}">
      <dgm:prSet/>
      <dgm:spPr/>
      <dgm:t>
        <a:bodyPr/>
        <a:lstStyle/>
        <a:p>
          <a:endParaRPr lang="en-US"/>
        </a:p>
      </dgm:t>
    </dgm:pt>
    <dgm:pt modelId="{D92BD048-1BE9-4B96-BA9B-55F8EFF30C8A}" type="sibTrans" cxnId="{8FBA56D7-5285-46DF-A106-F267F971A499}">
      <dgm:prSet/>
      <dgm:spPr/>
      <dgm:t>
        <a:bodyPr/>
        <a:lstStyle/>
        <a:p>
          <a:pPr>
            <a:lnSpc>
              <a:spcPct val="100000"/>
            </a:lnSpc>
          </a:pPr>
          <a:endParaRPr lang="en-US"/>
        </a:p>
      </dgm:t>
    </dgm:pt>
    <dgm:pt modelId="{FABC5997-11BD-4247-AAEF-321045AA9598}">
      <dgm:prSet/>
      <dgm:spPr/>
      <dgm:t>
        <a:bodyPr/>
        <a:lstStyle/>
        <a:p>
          <a:pPr>
            <a:lnSpc>
              <a:spcPct val="100000"/>
            </a:lnSpc>
            <a:defRPr cap="all"/>
          </a:pPr>
          <a:r>
            <a:rPr lang="en-US" dirty="0"/>
            <a:t>Uses of slope chart: </a:t>
          </a:r>
          <a:br>
            <a:rPr lang="en-US" dirty="0"/>
          </a:br>
          <a:br>
            <a:rPr lang="en-US" dirty="0"/>
          </a:br>
          <a:r>
            <a:rPr lang="en-US" dirty="0"/>
            <a:t>Overall, slope charts are a versatile tool for visualizing and analyzing changes over time, making them a valuable asset in various fields such as business, economics, sports, and social sciences.</a:t>
          </a:r>
        </a:p>
      </dgm:t>
    </dgm:pt>
    <dgm:pt modelId="{CCB308A6-EB8C-483F-BF0C-77F59F71EF36}" type="parTrans" cxnId="{1C83E214-778D-4B74-B0EA-91FDA872DE1E}">
      <dgm:prSet/>
      <dgm:spPr/>
      <dgm:t>
        <a:bodyPr/>
        <a:lstStyle/>
        <a:p>
          <a:endParaRPr lang="en-US"/>
        </a:p>
      </dgm:t>
    </dgm:pt>
    <dgm:pt modelId="{0A46832B-2AEF-4C88-9261-F50E401D6D9F}" type="sibTrans" cxnId="{1C83E214-778D-4B74-B0EA-91FDA872DE1E}">
      <dgm:prSet/>
      <dgm:spPr/>
      <dgm:t>
        <a:bodyPr/>
        <a:lstStyle/>
        <a:p>
          <a:pPr>
            <a:lnSpc>
              <a:spcPct val="100000"/>
            </a:lnSpc>
          </a:pPr>
          <a:endParaRPr lang="en-US"/>
        </a:p>
      </dgm:t>
    </dgm:pt>
    <dgm:pt modelId="{BA069EB6-2F3B-49D4-B8A6-A432ADB2DD06}">
      <dgm:prSet/>
      <dgm:spPr/>
      <dgm:t>
        <a:bodyPr/>
        <a:lstStyle/>
        <a:p>
          <a:pPr>
            <a:lnSpc>
              <a:spcPct val="100000"/>
            </a:lnSpc>
            <a:defRPr cap="all"/>
          </a:pPr>
          <a:r>
            <a:rPr lang="en-US" dirty="0"/>
            <a:t>1. Visualizing Growth or Decline: Slope charts can effectively visualize growth or decline in metrics such as revenue, population, or market share over a specified period.</a:t>
          </a:r>
          <a:br>
            <a:rPr lang="en-US" dirty="0"/>
          </a:br>
          <a:br>
            <a:rPr lang="en-US" dirty="0"/>
          </a:br>
          <a:r>
            <a:rPr lang="en-US" dirty="0"/>
            <a:t>2. Identifying Outliers: They can help identify outliers or anomalies in data, such as a sudden spike or drop in a particular metric.</a:t>
          </a:r>
        </a:p>
      </dgm:t>
    </dgm:pt>
    <dgm:pt modelId="{0E0F8958-82F1-466A-A168-96E7B1485446}" type="parTrans" cxnId="{68740CC4-DF94-4E9C-BD37-310C57827EB6}">
      <dgm:prSet/>
      <dgm:spPr/>
      <dgm:t>
        <a:bodyPr/>
        <a:lstStyle/>
        <a:p>
          <a:endParaRPr lang="en-US"/>
        </a:p>
      </dgm:t>
    </dgm:pt>
    <dgm:pt modelId="{4E11980F-ACB8-4041-96EB-869BFF1114E2}" type="sibTrans" cxnId="{68740CC4-DF94-4E9C-BD37-310C57827EB6}">
      <dgm:prSet/>
      <dgm:spPr/>
      <dgm:t>
        <a:bodyPr/>
        <a:lstStyle/>
        <a:p>
          <a:endParaRPr lang="en-US"/>
        </a:p>
      </dgm:t>
    </dgm:pt>
    <dgm:pt modelId="{53A889B3-5FDE-465D-B853-1A1F52F3FFD4}" type="pres">
      <dgm:prSet presAssocID="{5D4EA2E7-6277-4F44-853C-4E12297E1DE7}" presName="root" presStyleCnt="0">
        <dgm:presLayoutVars>
          <dgm:dir/>
          <dgm:resizeHandles val="exact"/>
        </dgm:presLayoutVars>
      </dgm:prSet>
      <dgm:spPr/>
    </dgm:pt>
    <dgm:pt modelId="{70D6A0CD-3723-4A1A-8762-9CF54E5A2C5F}" type="pres">
      <dgm:prSet presAssocID="{7AD2AE02-C240-408E-AEBB-B582594BCE6D}" presName="compNode" presStyleCnt="0"/>
      <dgm:spPr/>
    </dgm:pt>
    <dgm:pt modelId="{22A9935B-2B04-4925-AE71-296CD110583E}" type="pres">
      <dgm:prSet presAssocID="{7AD2AE02-C240-408E-AEBB-B582594BCE6D}" presName="iconBgRect" presStyleLbl="bgShp" presStyleIdx="0" presStyleCnt="5"/>
      <dgm:spPr/>
    </dgm:pt>
    <dgm:pt modelId="{EB9325AC-0F3E-4BA6-A9C9-8015BDA10604}" type="pres">
      <dgm:prSet presAssocID="{7AD2AE02-C240-408E-AEBB-B582594BCE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aximise"/>
        </a:ext>
      </dgm:extLst>
    </dgm:pt>
    <dgm:pt modelId="{208C50BD-0A5C-4C87-B338-578212D8DBDA}" type="pres">
      <dgm:prSet presAssocID="{7AD2AE02-C240-408E-AEBB-B582594BCE6D}" presName="spaceRect" presStyleCnt="0"/>
      <dgm:spPr/>
    </dgm:pt>
    <dgm:pt modelId="{5F6B1AD1-D73C-454B-9204-FA0FA88A7050}" type="pres">
      <dgm:prSet presAssocID="{7AD2AE02-C240-408E-AEBB-B582594BCE6D}" presName="textRect" presStyleLbl="revTx" presStyleIdx="0" presStyleCnt="5">
        <dgm:presLayoutVars>
          <dgm:chMax val="1"/>
          <dgm:chPref val="1"/>
        </dgm:presLayoutVars>
      </dgm:prSet>
      <dgm:spPr/>
    </dgm:pt>
    <dgm:pt modelId="{F8DB18F8-4C9C-4514-9F39-E71ED8EFBA2D}" type="pres">
      <dgm:prSet presAssocID="{C58001A9-2E50-4C2B-941E-9CF9BF6F3EA2}" presName="sibTrans" presStyleCnt="0"/>
      <dgm:spPr/>
    </dgm:pt>
    <dgm:pt modelId="{9B648F90-653F-4C58-9210-38554ECAB869}" type="pres">
      <dgm:prSet presAssocID="{EF40A0F2-E945-4226-99EC-47E6B1A6A852}" presName="compNode" presStyleCnt="0"/>
      <dgm:spPr/>
    </dgm:pt>
    <dgm:pt modelId="{327F4884-41C9-46AE-9648-803F616BC392}" type="pres">
      <dgm:prSet presAssocID="{EF40A0F2-E945-4226-99EC-47E6B1A6A852}" presName="iconBgRect" presStyleLbl="bgShp" presStyleIdx="1" presStyleCnt="5"/>
      <dgm:spPr/>
    </dgm:pt>
    <dgm:pt modelId="{5342707B-A6C2-4E41-B917-E318573FEDAE}" type="pres">
      <dgm:prSet presAssocID="{EF40A0F2-E945-4226-99EC-47E6B1A6A852}"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tatistics"/>
        </a:ext>
      </dgm:extLst>
    </dgm:pt>
    <dgm:pt modelId="{6E123AFC-CEC5-4D62-82BD-9ECA5C6592AA}" type="pres">
      <dgm:prSet presAssocID="{EF40A0F2-E945-4226-99EC-47E6B1A6A852}" presName="spaceRect" presStyleCnt="0"/>
      <dgm:spPr/>
    </dgm:pt>
    <dgm:pt modelId="{CE7C5596-8A0D-40F7-A004-228C3BD0A61A}" type="pres">
      <dgm:prSet presAssocID="{EF40A0F2-E945-4226-99EC-47E6B1A6A852}" presName="textRect" presStyleLbl="revTx" presStyleIdx="1" presStyleCnt="5">
        <dgm:presLayoutVars>
          <dgm:chMax val="1"/>
          <dgm:chPref val="1"/>
        </dgm:presLayoutVars>
      </dgm:prSet>
      <dgm:spPr/>
    </dgm:pt>
    <dgm:pt modelId="{E384121F-CA74-4229-92CA-A7B5A77F3FF7}" type="pres">
      <dgm:prSet presAssocID="{7B59E5B1-ED15-4F55-A891-EEC21EE93D49}" presName="sibTrans" presStyleCnt="0"/>
      <dgm:spPr/>
    </dgm:pt>
    <dgm:pt modelId="{08E290EC-FE82-494B-8C11-C501BDC8FFBA}" type="pres">
      <dgm:prSet presAssocID="{CF8BDFB2-495A-42FA-9650-9F11BE160613}" presName="compNode" presStyleCnt="0"/>
      <dgm:spPr/>
    </dgm:pt>
    <dgm:pt modelId="{8D554877-B6AA-4A66-B450-7C9A78CD7FF2}" type="pres">
      <dgm:prSet presAssocID="{CF8BDFB2-495A-42FA-9650-9F11BE160613}" presName="iconBgRect" presStyleLbl="bgShp" presStyleIdx="2" presStyleCnt="5"/>
      <dgm:spPr/>
    </dgm:pt>
    <dgm:pt modelId="{D500B717-A6C5-44FF-B1B0-D049664C2F70}" type="pres">
      <dgm:prSet presAssocID="{CF8BDFB2-495A-42FA-9650-9F11BE160613}"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arketing"/>
        </a:ext>
      </dgm:extLst>
    </dgm:pt>
    <dgm:pt modelId="{24DC952C-D1AB-44BA-ACDE-5226B17196EB}" type="pres">
      <dgm:prSet presAssocID="{CF8BDFB2-495A-42FA-9650-9F11BE160613}" presName="spaceRect" presStyleCnt="0"/>
      <dgm:spPr/>
    </dgm:pt>
    <dgm:pt modelId="{3BADBAA4-BDCB-48C6-977F-7D7A54A42A23}" type="pres">
      <dgm:prSet presAssocID="{CF8BDFB2-495A-42FA-9650-9F11BE160613}" presName="textRect" presStyleLbl="revTx" presStyleIdx="2" presStyleCnt="5">
        <dgm:presLayoutVars>
          <dgm:chMax val="1"/>
          <dgm:chPref val="1"/>
        </dgm:presLayoutVars>
      </dgm:prSet>
      <dgm:spPr/>
    </dgm:pt>
    <dgm:pt modelId="{EC5DDAA9-71AD-4D55-AFD1-40AB937B5C75}" type="pres">
      <dgm:prSet presAssocID="{D92BD048-1BE9-4B96-BA9B-55F8EFF30C8A}" presName="sibTrans" presStyleCnt="0"/>
      <dgm:spPr/>
    </dgm:pt>
    <dgm:pt modelId="{965ADA38-2DA0-451D-A8D8-7AFBC2844650}" type="pres">
      <dgm:prSet presAssocID="{FABC5997-11BD-4247-AAEF-321045AA9598}" presName="compNode" presStyleCnt="0"/>
      <dgm:spPr/>
    </dgm:pt>
    <dgm:pt modelId="{AAE53917-2F07-46A0-92E5-2DC33A31D08B}" type="pres">
      <dgm:prSet presAssocID="{FABC5997-11BD-4247-AAEF-321045AA9598}" presName="iconBgRect" presStyleLbl="bgShp" presStyleIdx="3" presStyleCnt="5"/>
      <dgm:spPr/>
    </dgm:pt>
    <dgm:pt modelId="{72E69691-AEE0-402D-8310-89797306B2A0}" type="pres">
      <dgm:prSet presAssocID="{FABC5997-11BD-4247-AAEF-321045AA9598}"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ining Tools"/>
        </a:ext>
      </dgm:extLst>
    </dgm:pt>
    <dgm:pt modelId="{954B66F0-4F33-429E-951E-ED7EB20028C0}" type="pres">
      <dgm:prSet presAssocID="{FABC5997-11BD-4247-AAEF-321045AA9598}" presName="spaceRect" presStyleCnt="0"/>
      <dgm:spPr/>
    </dgm:pt>
    <dgm:pt modelId="{77EA8495-C490-4EE1-981C-D6D003B951F5}" type="pres">
      <dgm:prSet presAssocID="{FABC5997-11BD-4247-AAEF-321045AA9598}" presName="textRect" presStyleLbl="revTx" presStyleIdx="3" presStyleCnt="5">
        <dgm:presLayoutVars>
          <dgm:chMax val="1"/>
          <dgm:chPref val="1"/>
        </dgm:presLayoutVars>
      </dgm:prSet>
      <dgm:spPr/>
    </dgm:pt>
    <dgm:pt modelId="{8D53DCD0-FC0B-4D74-8A0C-326BDE0944B2}" type="pres">
      <dgm:prSet presAssocID="{0A46832B-2AEF-4C88-9261-F50E401D6D9F}" presName="sibTrans" presStyleCnt="0"/>
      <dgm:spPr/>
    </dgm:pt>
    <dgm:pt modelId="{F346CEB3-AF06-46F1-A62F-2D52B853750E}" type="pres">
      <dgm:prSet presAssocID="{BA069EB6-2F3B-49D4-B8A6-A432ADB2DD06}" presName="compNode" presStyleCnt="0"/>
      <dgm:spPr/>
    </dgm:pt>
    <dgm:pt modelId="{F36017B9-6F94-4104-A3E0-1AE3C377D1D2}" type="pres">
      <dgm:prSet presAssocID="{BA069EB6-2F3B-49D4-B8A6-A432ADB2DD06}" presName="iconBgRect" presStyleLbl="bgShp" presStyleIdx="4" presStyleCnt="5"/>
      <dgm:spPr/>
    </dgm:pt>
    <dgm:pt modelId="{452B54AD-A02C-4679-9D94-E2E765748D87}" type="pres">
      <dgm:prSet presAssocID="{BA069EB6-2F3B-49D4-B8A6-A432ADB2DD06}"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Business Growth"/>
        </a:ext>
      </dgm:extLst>
    </dgm:pt>
    <dgm:pt modelId="{CBA8526F-A4F7-476E-9246-DAA06004A018}" type="pres">
      <dgm:prSet presAssocID="{BA069EB6-2F3B-49D4-B8A6-A432ADB2DD06}" presName="spaceRect" presStyleCnt="0"/>
      <dgm:spPr/>
    </dgm:pt>
    <dgm:pt modelId="{47CB5F52-D7B4-4053-AB75-8880FBE55A5E}" type="pres">
      <dgm:prSet presAssocID="{BA069EB6-2F3B-49D4-B8A6-A432ADB2DD06}" presName="textRect" presStyleLbl="revTx" presStyleIdx="4" presStyleCnt="5">
        <dgm:presLayoutVars>
          <dgm:chMax val="1"/>
          <dgm:chPref val="1"/>
        </dgm:presLayoutVars>
      </dgm:prSet>
      <dgm:spPr/>
    </dgm:pt>
  </dgm:ptLst>
  <dgm:cxnLst>
    <dgm:cxn modelId="{1C83E214-778D-4B74-B0EA-91FDA872DE1E}" srcId="{5D4EA2E7-6277-4F44-853C-4E12297E1DE7}" destId="{FABC5997-11BD-4247-AAEF-321045AA9598}" srcOrd="3" destOrd="0" parTransId="{CCB308A6-EB8C-483F-BF0C-77F59F71EF36}" sibTransId="{0A46832B-2AEF-4C88-9261-F50E401D6D9F}"/>
    <dgm:cxn modelId="{5F3F256E-7424-D84B-ABB4-CB84D23CA5A1}" type="presOf" srcId="{BA069EB6-2F3B-49D4-B8A6-A432ADB2DD06}" destId="{47CB5F52-D7B4-4053-AB75-8880FBE55A5E}" srcOrd="0" destOrd="0" presId="urn:microsoft.com/office/officeart/2018/5/layout/IconCircleLabelList"/>
    <dgm:cxn modelId="{943F1251-BF7E-4D8E-8DF8-3E97C98147EE}" srcId="{5D4EA2E7-6277-4F44-853C-4E12297E1DE7}" destId="{EF40A0F2-E945-4226-99EC-47E6B1A6A852}" srcOrd="1" destOrd="0" parTransId="{1B02C0D6-2ED1-4904-9FBC-7E0F3F4DB79C}" sibTransId="{7B59E5B1-ED15-4F55-A891-EEC21EE93D49}"/>
    <dgm:cxn modelId="{6EB36D7E-3EC1-284F-94E2-E96A44A00EB9}" type="presOf" srcId="{CF8BDFB2-495A-42FA-9650-9F11BE160613}" destId="{3BADBAA4-BDCB-48C6-977F-7D7A54A42A23}" srcOrd="0" destOrd="0" presId="urn:microsoft.com/office/officeart/2018/5/layout/IconCircleLabelList"/>
    <dgm:cxn modelId="{0A0CF791-0052-7D43-944F-D005C579ADCC}" type="presOf" srcId="{7AD2AE02-C240-408E-AEBB-B582594BCE6D}" destId="{5F6B1AD1-D73C-454B-9204-FA0FA88A7050}" srcOrd="0" destOrd="0" presId="urn:microsoft.com/office/officeart/2018/5/layout/IconCircleLabelList"/>
    <dgm:cxn modelId="{A84021B8-3363-2443-9C0F-48EE52717C9C}" type="presOf" srcId="{5D4EA2E7-6277-4F44-853C-4E12297E1DE7}" destId="{53A889B3-5FDE-465D-B853-1A1F52F3FFD4}" srcOrd="0" destOrd="0" presId="urn:microsoft.com/office/officeart/2018/5/layout/IconCircleLabelList"/>
    <dgm:cxn modelId="{425FC5B9-5A4F-DB4A-9648-18A2C61D4977}" type="presOf" srcId="{EF40A0F2-E945-4226-99EC-47E6B1A6A852}" destId="{CE7C5596-8A0D-40F7-A004-228C3BD0A61A}" srcOrd="0" destOrd="0" presId="urn:microsoft.com/office/officeart/2018/5/layout/IconCircleLabelList"/>
    <dgm:cxn modelId="{68740CC4-DF94-4E9C-BD37-310C57827EB6}" srcId="{5D4EA2E7-6277-4F44-853C-4E12297E1DE7}" destId="{BA069EB6-2F3B-49D4-B8A6-A432ADB2DD06}" srcOrd="4" destOrd="0" parTransId="{0E0F8958-82F1-466A-A168-96E7B1485446}" sibTransId="{4E11980F-ACB8-4041-96EB-869BFF1114E2}"/>
    <dgm:cxn modelId="{354940CA-9D37-B149-88BC-B691291DE339}" type="presOf" srcId="{FABC5997-11BD-4247-AAEF-321045AA9598}" destId="{77EA8495-C490-4EE1-981C-D6D003B951F5}" srcOrd="0" destOrd="0" presId="urn:microsoft.com/office/officeart/2018/5/layout/IconCircleLabelList"/>
    <dgm:cxn modelId="{8FBA56D7-5285-46DF-A106-F267F971A499}" srcId="{5D4EA2E7-6277-4F44-853C-4E12297E1DE7}" destId="{CF8BDFB2-495A-42FA-9650-9F11BE160613}" srcOrd="2" destOrd="0" parTransId="{6E356085-C1F9-4213-81D6-3A8BEF876E35}" sibTransId="{D92BD048-1BE9-4B96-BA9B-55F8EFF30C8A}"/>
    <dgm:cxn modelId="{E0ABF7FA-D7DF-47CB-A3EB-2C5504F3084F}" srcId="{5D4EA2E7-6277-4F44-853C-4E12297E1DE7}" destId="{7AD2AE02-C240-408E-AEBB-B582594BCE6D}" srcOrd="0" destOrd="0" parTransId="{960D94F8-AB19-47FE-8875-91231E53E484}" sibTransId="{C58001A9-2E50-4C2B-941E-9CF9BF6F3EA2}"/>
    <dgm:cxn modelId="{D51D7715-C209-C547-8C27-F67FE3A1EE8A}" type="presParOf" srcId="{53A889B3-5FDE-465D-B853-1A1F52F3FFD4}" destId="{70D6A0CD-3723-4A1A-8762-9CF54E5A2C5F}" srcOrd="0" destOrd="0" presId="urn:microsoft.com/office/officeart/2018/5/layout/IconCircleLabelList"/>
    <dgm:cxn modelId="{BDD288EC-C9DF-A74F-9D57-A8E74473C7FE}" type="presParOf" srcId="{70D6A0CD-3723-4A1A-8762-9CF54E5A2C5F}" destId="{22A9935B-2B04-4925-AE71-296CD110583E}" srcOrd="0" destOrd="0" presId="urn:microsoft.com/office/officeart/2018/5/layout/IconCircleLabelList"/>
    <dgm:cxn modelId="{15F9B5AA-2329-4F4B-B3E4-824681FA4017}" type="presParOf" srcId="{70D6A0CD-3723-4A1A-8762-9CF54E5A2C5F}" destId="{EB9325AC-0F3E-4BA6-A9C9-8015BDA10604}" srcOrd="1" destOrd="0" presId="urn:microsoft.com/office/officeart/2018/5/layout/IconCircleLabelList"/>
    <dgm:cxn modelId="{2AD265F5-0CB3-9540-8AA4-65B09067B078}" type="presParOf" srcId="{70D6A0CD-3723-4A1A-8762-9CF54E5A2C5F}" destId="{208C50BD-0A5C-4C87-B338-578212D8DBDA}" srcOrd="2" destOrd="0" presId="urn:microsoft.com/office/officeart/2018/5/layout/IconCircleLabelList"/>
    <dgm:cxn modelId="{9D17E979-A3BC-7B4E-9FCA-6A0FC0E2E19A}" type="presParOf" srcId="{70D6A0CD-3723-4A1A-8762-9CF54E5A2C5F}" destId="{5F6B1AD1-D73C-454B-9204-FA0FA88A7050}" srcOrd="3" destOrd="0" presId="urn:microsoft.com/office/officeart/2018/5/layout/IconCircleLabelList"/>
    <dgm:cxn modelId="{9569ABF7-9772-5B4F-8B0A-53FA9B4DDBD7}" type="presParOf" srcId="{53A889B3-5FDE-465D-B853-1A1F52F3FFD4}" destId="{F8DB18F8-4C9C-4514-9F39-E71ED8EFBA2D}" srcOrd="1" destOrd="0" presId="urn:microsoft.com/office/officeart/2018/5/layout/IconCircleLabelList"/>
    <dgm:cxn modelId="{ABF76D1E-75C8-AE48-B905-C46A9FBFBCEE}" type="presParOf" srcId="{53A889B3-5FDE-465D-B853-1A1F52F3FFD4}" destId="{9B648F90-653F-4C58-9210-38554ECAB869}" srcOrd="2" destOrd="0" presId="urn:microsoft.com/office/officeart/2018/5/layout/IconCircleLabelList"/>
    <dgm:cxn modelId="{F8DEACFF-660C-F244-9A12-E2D95B7F1B4A}" type="presParOf" srcId="{9B648F90-653F-4C58-9210-38554ECAB869}" destId="{327F4884-41C9-46AE-9648-803F616BC392}" srcOrd="0" destOrd="0" presId="urn:microsoft.com/office/officeart/2018/5/layout/IconCircleLabelList"/>
    <dgm:cxn modelId="{6E0E7D38-34EE-3B46-94DC-DEE8D23B855E}" type="presParOf" srcId="{9B648F90-653F-4C58-9210-38554ECAB869}" destId="{5342707B-A6C2-4E41-B917-E318573FEDAE}" srcOrd="1" destOrd="0" presId="urn:microsoft.com/office/officeart/2018/5/layout/IconCircleLabelList"/>
    <dgm:cxn modelId="{54C95DF7-B38C-9F40-890B-61C9DC693FF4}" type="presParOf" srcId="{9B648F90-653F-4C58-9210-38554ECAB869}" destId="{6E123AFC-CEC5-4D62-82BD-9ECA5C6592AA}" srcOrd="2" destOrd="0" presId="urn:microsoft.com/office/officeart/2018/5/layout/IconCircleLabelList"/>
    <dgm:cxn modelId="{C7B12D1C-BB07-C547-BB4D-2AC009EDCD68}" type="presParOf" srcId="{9B648F90-653F-4C58-9210-38554ECAB869}" destId="{CE7C5596-8A0D-40F7-A004-228C3BD0A61A}" srcOrd="3" destOrd="0" presId="urn:microsoft.com/office/officeart/2018/5/layout/IconCircleLabelList"/>
    <dgm:cxn modelId="{19F6DFD1-332D-3F47-B3BC-34062A1AB13D}" type="presParOf" srcId="{53A889B3-5FDE-465D-B853-1A1F52F3FFD4}" destId="{E384121F-CA74-4229-92CA-A7B5A77F3FF7}" srcOrd="3" destOrd="0" presId="urn:microsoft.com/office/officeart/2018/5/layout/IconCircleLabelList"/>
    <dgm:cxn modelId="{3B448FC0-40DB-A547-9FB7-5B00A71E2E8F}" type="presParOf" srcId="{53A889B3-5FDE-465D-B853-1A1F52F3FFD4}" destId="{08E290EC-FE82-494B-8C11-C501BDC8FFBA}" srcOrd="4" destOrd="0" presId="urn:microsoft.com/office/officeart/2018/5/layout/IconCircleLabelList"/>
    <dgm:cxn modelId="{18A75771-CCAE-6B44-B921-FA1C67225BB6}" type="presParOf" srcId="{08E290EC-FE82-494B-8C11-C501BDC8FFBA}" destId="{8D554877-B6AA-4A66-B450-7C9A78CD7FF2}" srcOrd="0" destOrd="0" presId="urn:microsoft.com/office/officeart/2018/5/layout/IconCircleLabelList"/>
    <dgm:cxn modelId="{93DD6D4B-E9CA-F448-8C0C-688674628FB1}" type="presParOf" srcId="{08E290EC-FE82-494B-8C11-C501BDC8FFBA}" destId="{D500B717-A6C5-44FF-B1B0-D049664C2F70}" srcOrd="1" destOrd="0" presId="urn:microsoft.com/office/officeart/2018/5/layout/IconCircleLabelList"/>
    <dgm:cxn modelId="{908BBADB-9EF6-C649-A7CF-499FA3E38A05}" type="presParOf" srcId="{08E290EC-FE82-494B-8C11-C501BDC8FFBA}" destId="{24DC952C-D1AB-44BA-ACDE-5226B17196EB}" srcOrd="2" destOrd="0" presId="urn:microsoft.com/office/officeart/2018/5/layout/IconCircleLabelList"/>
    <dgm:cxn modelId="{924165A3-C752-574C-ADA1-0218583D9A16}" type="presParOf" srcId="{08E290EC-FE82-494B-8C11-C501BDC8FFBA}" destId="{3BADBAA4-BDCB-48C6-977F-7D7A54A42A23}" srcOrd="3" destOrd="0" presId="urn:microsoft.com/office/officeart/2018/5/layout/IconCircleLabelList"/>
    <dgm:cxn modelId="{15FFADC1-3F26-F74C-8358-A18A75AA88C3}" type="presParOf" srcId="{53A889B3-5FDE-465D-B853-1A1F52F3FFD4}" destId="{EC5DDAA9-71AD-4D55-AFD1-40AB937B5C75}" srcOrd="5" destOrd="0" presId="urn:microsoft.com/office/officeart/2018/5/layout/IconCircleLabelList"/>
    <dgm:cxn modelId="{9117E1BF-F6BA-2C45-93BD-6DCD6DB85266}" type="presParOf" srcId="{53A889B3-5FDE-465D-B853-1A1F52F3FFD4}" destId="{965ADA38-2DA0-451D-A8D8-7AFBC2844650}" srcOrd="6" destOrd="0" presId="urn:microsoft.com/office/officeart/2018/5/layout/IconCircleLabelList"/>
    <dgm:cxn modelId="{01C92D9B-D239-3B4B-8AD5-7F5BA4B24827}" type="presParOf" srcId="{965ADA38-2DA0-451D-A8D8-7AFBC2844650}" destId="{AAE53917-2F07-46A0-92E5-2DC33A31D08B}" srcOrd="0" destOrd="0" presId="urn:microsoft.com/office/officeart/2018/5/layout/IconCircleLabelList"/>
    <dgm:cxn modelId="{DEC5FA8A-0D93-4945-864C-EFB26364B04C}" type="presParOf" srcId="{965ADA38-2DA0-451D-A8D8-7AFBC2844650}" destId="{72E69691-AEE0-402D-8310-89797306B2A0}" srcOrd="1" destOrd="0" presId="urn:microsoft.com/office/officeart/2018/5/layout/IconCircleLabelList"/>
    <dgm:cxn modelId="{EDF45D13-5339-C749-99A0-D6D18458A92D}" type="presParOf" srcId="{965ADA38-2DA0-451D-A8D8-7AFBC2844650}" destId="{954B66F0-4F33-429E-951E-ED7EB20028C0}" srcOrd="2" destOrd="0" presId="urn:microsoft.com/office/officeart/2018/5/layout/IconCircleLabelList"/>
    <dgm:cxn modelId="{12E1D1D6-2801-8347-8596-47D27B2A4338}" type="presParOf" srcId="{965ADA38-2DA0-451D-A8D8-7AFBC2844650}" destId="{77EA8495-C490-4EE1-981C-D6D003B951F5}" srcOrd="3" destOrd="0" presId="urn:microsoft.com/office/officeart/2018/5/layout/IconCircleLabelList"/>
    <dgm:cxn modelId="{E655263B-2DC2-C347-8528-367A0045D3DB}" type="presParOf" srcId="{53A889B3-5FDE-465D-B853-1A1F52F3FFD4}" destId="{8D53DCD0-FC0B-4D74-8A0C-326BDE0944B2}" srcOrd="7" destOrd="0" presId="urn:microsoft.com/office/officeart/2018/5/layout/IconCircleLabelList"/>
    <dgm:cxn modelId="{BEED1844-26CB-C54F-9739-4DF1B7D6CD3B}" type="presParOf" srcId="{53A889B3-5FDE-465D-B853-1A1F52F3FFD4}" destId="{F346CEB3-AF06-46F1-A62F-2D52B853750E}" srcOrd="8" destOrd="0" presId="urn:microsoft.com/office/officeart/2018/5/layout/IconCircleLabelList"/>
    <dgm:cxn modelId="{009EB28A-BCB0-3D4C-9DB7-07612499AADC}" type="presParOf" srcId="{F346CEB3-AF06-46F1-A62F-2D52B853750E}" destId="{F36017B9-6F94-4104-A3E0-1AE3C377D1D2}" srcOrd="0" destOrd="0" presId="urn:microsoft.com/office/officeart/2018/5/layout/IconCircleLabelList"/>
    <dgm:cxn modelId="{E17687CF-4E94-344C-8A81-684B60979A83}" type="presParOf" srcId="{F346CEB3-AF06-46F1-A62F-2D52B853750E}" destId="{452B54AD-A02C-4679-9D94-E2E765748D87}" srcOrd="1" destOrd="0" presId="urn:microsoft.com/office/officeart/2018/5/layout/IconCircleLabelList"/>
    <dgm:cxn modelId="{94D9E105-54C6-EC48-92F1-71C7090494CD}" type="presParOf" srcId="{F346CEB3-AF06-46F1-A62F-2D52B853750E}" destId="{CBA8526F-A4F7-476E-9246-DAA06004A018}" srcOrd="2" destOrd="0" presId="urn:microsoft.com/office/officeart/2018/5/layout/IconCircleLabelList"/>
    <dgm:cxn modelId="{CA70EFF2-B57B-A94F-A8EC-84560DD56BCA}" type="presParOf" srcId="{F346CEB3-AF06-46F1-A62F-2D52B853750E}" destId="{47CB5F52-D7B4-4053-AB75-8880FBE55A5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F60B6B-C577-4C6B-B33A-12EA049AC7B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00803CF-5034-4730-A2D4-390DDD80C50B}">
      <dgm:prSet/>
      <dgm:spPr/>
      <dgm:t>
        <a:bodyPr/>
        <a:lstStyle/>
        <a:p>
          <a:pPr>
            <a:lnSpc>
              <a:spcPct val="100000"/>
            </a:lnSpc>
          </a:pPr>
          <a:r>
            <a:rPr lang="en-IN" dirty="0"/>
            <a:t>Definition: Cycle Plots are graphical tools used to visualize seasonal or cyclical patterns within time series data, showing trends of different time periods simultaneously.</a:t>
          </a:r>
          <a:endParaRPr lang="en-US" dirty="0"/>
        </a:p>
      </dgm:t>
    </dgm:pt>
    <dgm:pt modelId="{B141DF53-002B-4B81-B971-6976BA9B3309}" type="parTrans" cxnId="{B389C41B-AA16-4021-BC0C-AE4CAF8F34A4}">
      <dgm:prSet/>
      <dgm:spPr/>
      <dgm:t>
        <a:bodyPr/>
        <a:lstStyle/>
        <a:p>
          <a:endParaRPr lang="en-US"/>
        </a:p>
      </dgm:t>
    </dgm:pt>
    <dgm:pt modelId="{1E29460D-A7E1-4E53-A6D0-726C89226115}" type="sibTrans" cxnId="{B389C41B-AA16-4021-BC0C-AE4CAF8F34A4}">
      <dgm:prSet/>
      <dgm:spPr/>
      <dgm:t>
        <a:bodyPr/>
        <a:lstStyle/>
        <a:p>
          <a:pPr>
            <a:lnSpc>
              <a:spcPct val="100000"/>
            </a:lnSpc>
          </a:pPr>
          <a:endParaRPr lang="en-US"/>
        </a:p>
      </dgm:t>
    </dgm:pt>
    <dgm:pt modelId="{FD3FA883-BE33-4F88-BE51-9E17E5321C22}">
      <dgm:prSet/>
      <dgm:spPr/>
      <dgm:t>
        <a:bodyPr/>
        <a:lstStyle/>
        <a:p>
          <a:pPr>
            <a:lnSpc>
              <a:spcPct val="100000"/>
            </a:lnSpc>
          </a:pPr>
          <a:r>
            <a:rPr lang="en-IN" dirty="0"/>
            <a:t>Benefits: Cycle plots can present more information at once, allowing for the comparison of trends over the whole time period as well as shorter periods.</a:t>
          </a:r>
          <a:endParaRPr lang="en-US" dirty="0"/>
        </a:p>
      </dgm:t>
    </dgm:pt>
    <dgm:pt modelId="{07505B78-D716-4906-8B71-F07BB6B6298C}" type="parTrans" cxnId="{02AE95E2-CE7D-40C5-AF31-7DA683FC0878}">
      <dgm:prSet/>
      <dgm:spPr/>
      <dgm:t>
        <a:bodyPr/>
        <a:lstStyle/>
        <a:p>
          <a:endParaRPr lang="en-US"/>
        </a:p>
      </dgm:t>
    </dgm:pt>
    <dgm:pt modelId="{13C11911-82BC-4234-95D1-1466573F1CFD}" type="sibTrans" cxnId="{02AE95E2-CE7D-40C5-AF31-7DA683FC0878}">
      <dgm:prSet/>
      <dgm:spPr/>
      <dgm:t>
        <a:bodyPr/>
        <a:lstStyle/>
        <a:p>
          <a:pPr>
            <a:lnSpc>
              <a:spcPct val="100000"/>
            </a:lnSpc>
          </a:pPr>
          <a:endParaRPr lang="en-US"/>
        </a:p>
      </dgm:t>
    </dgm:pt>
    <dgm:pt modelId="{3568C00A-4161-499D-B501-B11D008F61A7}">
      <dgm:prSet/>
      <dgm:spPr/>
      <dgm:t>
        <a:bodyPr/>
        <a:lstStyle/>
        <a:p>
          <a:pPr>
            <a:lnSpc>
              <a:spcPct val="100000"/>
            </a:lnSpc>
          </a:pPr>
          <a:r>
            <a:rPr lang="en-IN" dirty="0"/>
            <a:t>Application: Real estate agents or sales reps can use cycle plots to quickly identify important trends just under the surface of their data, such as changes in sales on each weekday over the past six months or the best days of the week for closing deals.</a:t>
          </a:r>
          <a:endParaRPr lang="en-US" dirty="0"/>
        </a:p>
      </dgm:t>
    </dgm:pt>
    <dgm:pt modelId="{7F0402FD-59F2-4E9F-B669-FD9D2FD52FDB}" type="parTrans" cxnId="{BF5728B2-9CFA-48F4-8872-15F3D279EC48}">
      <dgm:prSet/>
      <dgm:spPr/>
      <dgm:t>
        <a:bodyPr/>
        <a:lstStyle/>
        <a:p>
          <a:endParaRPr lang="en-US"/>
        </a:p>
      </dgm:t>
    </dgm:pt>
    <dgm:pt modelId="{1FBC4D6E-DD6A-4991-B5F6-0F16C11AB48D}" type="sibTrans" cxnId="{BF5728B2-9CFA-48F4-8872-15F3D279EC48}">
      <dgm:prSet/>
      <dgm:spPr/>
      <dgm:t>
        <a:bodyPr/>
        <a:lstStyle/>
        <a:p>
          <a:pPr>
            <a:lnSpc>
              <a:spcPct val="100000"/>
            </a:lnSpc>
          </a:pPr>
          <a:endParaRPr lang="en-US"/>
        </a:p>
      </dgm:t>
    </dgm:pt>
    <dgm:pt modelId="{D63324AD-6B66-4FC9-9E11-21F6814A8327}">
      <dgm:prSet/>
      <dgm:spPr/>
      <dgm:t>
        <a:bodyPr/>
        <a:lstStyle/>
        <a:p>
          <a:pPr>
            <a:lnSpc>
              <a:spcPct val="100000"/>
            </a:lnSpc>
          </a:pPr>
          <a:r>
            <a:rPr lang="en-US" dirty="0"/>
            <a:t>Cycle plots are a specialized type of chart used to analyze time series data, particularly when the data exhibits seasonal, cyclical, or periodic patterns. Their uses span across various fields and purposes: </a:t>
          </a:r>
        </a:p>
      </dgm:t>
    </dgm:pt>
    <dgm:pt modelId="{2AC6F9BB-9A37-4114-BEF0-E75769767BFE}" type="parTrans" cxnId="{076C71EB-1270-4429-963C-C29FDB8D39F7}">
      <dgm:prSet/>
      <dgm:spPr/>
      <dgm:t>
        <a:bodyPr/>
        <a:lstStyle/>
        <a:p>
          <a:endParaRPr lang="en-US"/>
        </a:p>
      </dgm:t>
    </dgm:pt>
    <dgm:pt modelId="{438B159F-D59B-40C8-9256-DC9C1000B41A}" type="sibTrans" cxnId="{076C71EB-1270-4429-963C-C29FDB8D39F7}">
      <dgm:prSet/>
      <dgm:spPr/>
      <dgm:t>
        <a:bodyPr/>
        <a:lstStyle/>
        <a:p>
          <a:pPr>
            <a:lnSpc>
              <a:spcPct val="100000"/>
            </a:lnSpc>
          </a:pPr>
          <a:endParaRPr lang="en-US"/>
        </a:p>
      </dgm:t>
    </dgm:pt>
    <dgm:pt modelId="{26167996-2481-46E2-A66F-32CAE97C2185}">
      <dgm:prSet/>
      <dgm:spPr/>
      <dgm:t>
        <a:bodyPr/>
        <a:lstStyle/>
        <a:p>
          <a:pPr>
            <a:lnSpc>
              <a:spcPct val="100000"/>
            </a:lnSpc>
          </a:pPr>
          <a:r>
            <a:rPr lang="en-US" dirty="0"/>
            <a:t>Identifying Seasonal Patterns: Cycle plots excel at uncovering seasonal trends in data, such as sales peaking during the holiday season or visitor numbers to a park increasing in summer. </a:t>
          </a:r>
        </a:p>
      </dgm:t>
    </dgm:pt>
    <dgm:pt modelId="{F2E10489-C6FF-4AB4-B069-5B2534F7672E}" type="parTrans" cxnId="{2158CAE3-993C-4B16-8A99-4CD48177772D}">
      <dgm:prSet/>
      <dgm:spPr/>
      <dgm:t>
        <a:bodyPr/>
        <a:lstStyle/>
        <a:p>
          <a:endParaRPr lang="en-US"/>
        </a:p>
      </dgm:t>
    </dgm:pt>
    <dgm:pt modelId="{F874E4F4-5F4D-40E6-A60F-4CDFE9393ACF}" type="sibTrans" cxnId="{2158CAE3-993C-4B16-8A99-4CD48177772D}">
      <dgm:prSet/>
      <dgm:spPr/>
      <dgm:t>
        <a:bodyPr/>
        <a:lstStyle/>
        <a:p>
          <a:pPr>
            <a:lnSpc>
              <a:spcPct val="100000"/>
            </a:lnSpc>
          </a:pPr>
          <a:endParaRPr lang="en-US"/>
        </a:p>
      </dgm:t>
    </dgm:pt>
    <dgm:pt modelId="{2A9BD1D1-18DA-4ADC-89B1-17DE40FBEA34}">
      <dgm:prSet/>
      <dgm:spPr/>
      <dgm:t>
        <a:bodyPr/>
        <a:lstStyle/>
        <a:p>
          <a:pPr>
            <a:lnSpc>
              <a:spcPct val="100000"/>
            </a:lnSpc>
          </a:pPr>
          <a:r>
            <a:rPr lang="en-US" dirty="0"/>
            <a:t>Strategic Planning: For industries heavily influenced by seasonality, such as retail, tourism, and agriculture, cycle plots are crucial for strategic planning, helping to anticipate changes and prepare for future cycles.</a:t>
          </a:r>
        </a:p>
      </dgm:t>
    </dgm:pt>
    <dgm:pt modelId="{8E0CB9CE-8AD9-4ECC-850A-48421241AAE3}" type="parTrans" cxnId="{DAE941BA-F815-4A0E-9707-AC93F661CA88}">
      <dgm:prSet/>
      <dgm:spPr/>
      <dgm:t>
        <a:bodyPr/>
        <a:lstStyle/>
        <a:p>
          <a:endParaRPr lang="en-US"/>
        </a:p>
      </dgm:t>
    </dgm:pt>
    <dgm:pt modelId="{6C333D63-A8AF-4CB7-9F4E-03DF3B965BE2}" type="sibTrans" cxnId="{DAE941BA-F815-4A0E-9707-AC93F661CA88}">
      <dgm:prSet/>
      <dgm:spPr/>
      <dgm:t>
        <a:bodyPr/>
        <a:lstStyle/>
        <a:p>
          <a:endParaRPr lang="en-US"/>
        </a:p>
      </dgm:t>
    </dgm:pt>
    <dgm:pt modelId="{9DE56698-AF29-468B-BF6E-EA8E63C951D5}" type="pres">
      <dgm:prSet presAssocID="{F0F60B6B-C577-4C6B-B33A-12EA049AC7BF}" presName="root" presStyleCnt="0">
        <dgm:presLayoutVars>
          <dgm:dir/>
          <dgm:resizeHandles val="exact"/>
        </dgm:presLayoutVars>
      </dgm:prSet>
      <dgm:spPr/>
    </dgm:pt>
    <dgm:pt modelId="{B76B4CA9-26EF-49A0-9649-710CAD64A9E0}" type="pres">
      <dgm:prSet presAssocID="{F0F60B6B-C577-4C6B-B33A-12EA049AC7BF}" presName="container" presStyleCnt="0">
        <dgm:presLayoutVars>
          <dgm:dir/>
          <dgm:resizeHandles val="exact"/>
        </dgm:presLayoutVars>
      </dgm:prSet>
      <dgm:spPr/>
    </dgm:pt>
    <dgm:pt modelId="{9FD19CB2-9BBF-46A6-9E66-BE8ED8C66520}" type="pres">
      <dgm:prSet presAssocID="{A00803CF-5034-4730-A2D4-390DDD80C50B}" presName="compNode" presStyleCnt="0"/>
      <dgm:spPr/>
    </dgm:pt>
    <dgm:pt modelId="{F7EABFD2-B8E1-48FD-9C44-FAF55349755C}" type="pres">
      <dgm:prSet presAssocID="{A00803CF-5034-4730-A2D4-390DDD80C50B}" presName="iconBgRect" presStyleLbl="bgShp" presStyleIdx="0" presStyleCnt="6"/>
      <dgm:spPr/>
    </dgm:pt>
    <dgm:pt modelId="{E5C036B2-D80D-4CD7-9211-860C6A5381CA}" type="pres">
      <dgm:prSet presAssocID="{A00803CF-5034-4730-A2D4-390DDD80C50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Statistics"/>
        </a:ext>
      </dgm:extLst>
    </dgm:pt>
    <dgm:pt modelId="{2E17FCE7-8A0B-46C7-8591-9975EB343935}" type="pres">
      <dgm:prSet presAssocID="{A00803CF-5034-4730-A2D4-390DDD80C50B}" presName="spaceRect" presStyleCnt="0"/>
      <dgm:spPr/>
    </dgm:pt>
    <dgm:pt modelId="{8FB67682-B507-4089-A989-7FB7C2645000}" type="pres">
      <dgm:prSet presAssocID="{A00803CF-5034-4730-A2D4-390DDD80C50B}" presName="textRect" presStyleLbl="revTx" presStyleIdx="0" presStyleCnt="6">
        <dgm:presLayoutVars>
          <dgm:chMax val="1"/>
          <dgm:chPref val="1"/>
        </dgm:presLayoutVars>
      </dgm:prSet>
      <dgm:spPr/>
    </dgm:pt>
    <dgm:pt modelId="{410AACF0-380F-4550-BDA3-DF29001731C0}" type="pres">
      <dgm:prSet presAssocID="{1E29460D-A7E1-4E53-A6D0-726C89226115}" presName="sibTrans" presStyleLbl="sibTrans2D1" presStyleIdx="0" presStyleCnt="0"/>
      <dgm:spPr/>
    </dgm:pt>
    <dgm:pt modelId="{5B406B8F-9F98-42E8-B868-B27F5BD51B0D}" type="pres">
      <dgm:prSet presAssocID="{FD3FA883-BE33-4F88-BE51-9E17E5321C22}" presName="compNode" presStyleCnt="0"/>
      <dgm:spPr/>
    </dgm:pt>
    <dgm:pt modelId="{839EC13B-7785-4861-A328-554BD1466BDE}" type="pres">
      <dgm:prSet presAssocID="{FD3FA883-BE33-4F88-BE51-9E17E5321C22}" presName="iconBgRect" presStyleLbl="bgShp" presStyleIdx="1" presStyleCnt="6"/>
      <dgm:spPr/>
    </dgm:pt>
    <dgm:pt modelId="{80DA75BA-9654-4CA6-8014-856C5495FFCF}" type="pres">
      <dgm:prSet presAssocID="{FD3FA883-BE33-4F88-BE51-9E17E5321C22}" presName="icon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Presentation with Pie Chart"/>
        </a:ext>
      </dgm:extLst>
    </dgm:pt>
    <dgm:pt modelId="{87FC0F41-489E-410D-8510-2E09A8DE9A6E}" type="pres">
      <dgm:prSet presAssocID="{FD3FA883-BE33-4F88-BE51-9E17E5321C22}" presName="spaceRect" presStyleCnt="0"/>
      <dgm:spPr/>
    </dgm:pt>
    <dgm:pt modelId="{92C90A09-566F-4679-97F5-84B69A181373}" type="pres">
      <dgm:prSet presAssocID="{FD3FA883-BE33-4F88-BE51-9E17E5321C22}" presName="textRect" presStyleLbl="revTx" presStyleIdx="1" presStyleCnt="6">
        <dgm:presLayoutVars>
          <dgm:chMax val="1"/>
          <dgm:chPref val="1"/>
        </dgm:presLayoutVars>
      </dgm:prSet>
      <dgm:spPr/>
    </dgm:pt>
    <dgm:pt modelId="{8FB03F9D-F535-4E15-82F0-BA10195F9459}" type="pres">
      <dgm:prSet presAssocID="{13C11911-82BC-4234-95D1-1466573F1CFD}" presName="sibTrans" presStyleLbl="sibTrans2D1" presStyleIdx="0" presStyleCnt="0"/>
      <dgm:spPr/>
    </dgm:pt>
    <dgm:pt modelId="{935F8F13-F522-4CBF-8B26-45B57A56FC4B}" type="pres">
      <dgm:prSet presAssocID="{3568C00A-4161-499D-B501-B11D008F61A7}" presName="compNode" presStyleCnt="0"/>
      <dgm:spPr/>
    </dgm:pt>
    <dgm:pt modelId="{7A52485A-F81C-4DB6-A752-5519E91B7AE8}" type="pres">
      <dgm:prSet presAssocID="{3568C00A-4161-499D-B501-B11D008F61A7}" presName="iconBgRect" presStyleLbl="bgShp" presStyleIdx="2" presStyleCnt="6"/>
      <dgm:spPr/>
    </dgm:pt>
    <dgm:pt modelId="{7A0A8E34-8083-460A-86F6-C84452F25B8F}" type="pres">
      <dgm:prSet presAssocID="{3568C00A-4161-499D-B501-B11D008F61A7}"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Filter"/>
        </a:ext>
      </dgm:extLst>
    </dgm:pt>
    <dgm:pt modelId="{E6BD9509-A83C-4818-A579-6741BDC67D3C}" type="pres">
      <dgm:prSet presAssocID="{3568C00A-4161-499D-B501-B11D008F61A7}" presName="spaceRect" presStyleCnt="0"/>
      <dgm:spPr/>
    </dgm:pt>
    <dgm:pt modelId="{A12A743A-7831-4281-AC32-95DC90C696C9}" type="pres">
      <dgm:prSet presAssocID="{3568C00A-4161-499D-B501-B11D008F61A7}" presName="textRect" presStyleLbl="revTx" presStyleIdx="2" presStyleCnt="6">
        <dgm:presLayoutVars>
          <dgm:chMax val="1"/>
          <dgm:chPref val="1"/>
        </dgm:presLayoutVars>
      </dgm:prSet>
      <dgm:spPr/>
    </dgm:pt>
    <dgm:pt modelId="{A6C4E8DC-5CCF-483A-A31E-2D46DCCC345C}" type="pres">
      <dgm:prSet presAssocID="{1FBC4D6E-DD6A-4991-B5F6-0F16C11AB48D}" presName="sibTrans" presStyleLbl="sibTrans2D1" presStyleIdx="0" presStyleCnt="0"/>
      <dgm:spPr/>
    </dgm:pt>
    <dgm:pt modelId="{69AC5703-0229-4857-B52B-6C758E25D0C8}" type="pres">
      <dgm:prSet presAssocID="{D63324AD-6B66-4FC9-9E11-21F6814A8327}" presName="compNode" presStyleCnt="0"/>
      <dgm:spPr/>
    </dgm:pt>
    <dgm:pt modelId="{C9550563-2A49-4335-810F-BA21945FD175}" type="pres">
      <dgm:prSet presAssocID="{D63324AD-6B66-4FC9-9E11-21F6814A8327}" presName="iconBgRect" presStyleLbl="bgShp" presStyleIdx="3" presStyleCnt="6"/>
      <dgm:spPr/>
    </dgm:pt>
    <dgm:pt modelId="{834B0C1E-ACF0-4641-86BF-1BCB12B14B5C}" type="pres">
      <dgm:prSet presAssocID="{D63324AD-6B66-4FC9-9E11-21F6814A8327}" presName="icon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Flowchart"/>
        </a:ext>
      </dgm:extLst>
    </dgm:pt>
    <dgm:pt modelId="{C056BD49-7F3C-4D97-BB38-36D8854740B2}" type="pres">
      <dgm:prSet presAssocID="{D63324AD-6B66-4FC9-9E11-21F6814A8327}" presName="spaceRect" presStyleCnt="0"/>
      <dgm:spPr/>
    </dgm:pt>
    <dgm:pt modelId="{54C670D8-98D9-4ECC-9A4C-B22D9DD5B4BA}" type="pres">
      <dgm:prSet presAssocID="{D63324AD-6B66-4FC9-9E11-21F6814A8327}" presName="textRect" presStyleLbl="revTx" presStyleIdx="3" presStyleCnt="6">
        <dgm:presLayoutVars>
          <dgm:chMax val="1"/>
          <dgm:chPref val="1"/>
        </dgm:presLayoutVars>
      </dgm:prSet>
      <dgm:spPr/>
    </dgm:pt>
    <dgm:pt modelId="{53DFC1F5-C530-4E24-A98C-97CB1743F7AF}" type="pres">
      <dgm:prSet presAssocID="{438B159F-D59B-40C8-9256-DC9C1000B41A}" presName="sibTrans" presStyleLbl="sibTrans2D1" presStyleIdx="0" presStyleCnt="0"/>
      <dgm:spPr/>
    </dgm:pt>
    <dgm:pt modelId="{2D6A4F4B-2764-4BA5-A0F4-95E962D0596D}" type="pres">
      <dgm:prSet presAssocID="{26167996-2481-46E2-A66F-32CAE97C2185}" presName="compNode" presStyleCnt="0"/>
      <dgm:spPr/>
    </dgm:pt>
    <dgm:pt modelId="{C8331133-CE67-41EC-9712-5BB56FA4C582}" type="pres">
      <dgm:prSet presAssocID="{26167996-2481-46E2-A66F-32CAE97C2185}" presName="iconBgRect" presStyleLbl="bgShp" presStyleIdx="4" presStyleCnt="6"/>
      <dgm:spPr/>
    </dgm:pt>
    <dgm:pt modelId="{924D19DA-C62D-4ED8-B577-811D47C939D7}" type="pres">
      <dgm:prSet presAssocID="{26167996-2481-46E2-A66F-32CAE97C2185}" presName="icon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Bar chart"/>
        </a:ext>
      </dgm:extLst>
    </dgm:pt>
    <dgm:pt modelId="{18F8BA67-A439-4EFE-BD34-5FE6A714231E}" type="pres">
      <dgm:prSet presAssocID="{26167996-2481-46E2-A66F-32CAE97C2185}" presName="spaceRect" presStyleCnt="0"/>
      <dgm:spPr/>
    </dgm:pt>
    <dgm:pt modelId="{7B6D6664-2A40-4815-B7C1-11F3547BECDE}" type="pres">
      <dgm:prSet presAssocID="{26167996-2481-46E2-A66F-32CAE97C2185}" presName="textRect" presStyleLbl="revTx" presStyleIdx="4" presStyleCnt="6">
        <dgm:presLayoutVars>
          <dgm:chMax val="1"/>
          <dgm:chPref val="1"/>
        </dgm:presLayoutVars>
      </dgm:prSet>
      <dgm:spPr/>
    </dgm:pt>
    <dgm:pt modelId="{E203DA2E-6D28-4541-9BE4-D9E297C4963B}" type="pres">
      <dgm:prSet presAssocID="{F874E4F4-5F4D-40E6-A60F-4CDFE9393ACF}" presName="sibTrans" presStyleLbl="sibTrans2D1" presStyleIdx="0" presStyleCnt="0"/>
      <dgm:spPr/>
    </dgm:pt>
    <dgm:pt modelId="{3EB8C659-E7E7-45B4-820D-D8C7A3D83955}" type="pres">
      <dgm:prSet presAssocID="{2A9BD1D1-18DA-4ADC-89B1-17DE40FBEA34}" presName="compNode" presStyleCnt="0"/>
      <dgm:spPr/>
    </dgm:pt>
    <dgm:pt modelId="{17A4CF91-28E7-469F-BD1B-6D9722FBA196}" type="pres">
      <dgm:prSet presAssocID="{2A9BD1D1-18DA-4ADC-89B1-17DE40FBEA34}" presName="iconBgRect" presStyleLbl="bgShp" presStyleIdx="5" presStyleCnt="6"/>
      <dgm:spPr/>
    </dgm:pt>
    <dgm:pt modelId="{B46B8EBF-D82E-4B75-9D53-E773FD0B8711}" type="pres">
      <dgm:prSet presAssocID="{2A9BD1D1-18DA-4ADC-89B1-17DE40FBEA34}" presName="icon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Farm scene"/>
        </a:ext>
      </dgm:extLst>
    </dgm:pt>
    <dgm:pt modelId="{6173E0AA-6E37-4E51-B4A9-814A234BB75E}" type="pres">
      <dgm:prSet presAssocID="{2A9BD1D1-18DA-4ADC-89B1-17DE40FBEA34}" presName="spaceRect" presStyleCnt="0"/>
      <dgm:spPr/>
    </dgm:pt>
    <dgm:pt modelId="{5D392A11-355A-4F41-A545-3063A03F916D}" type="pres">
      <dgm:prSet presAssocID="{2A9BD1D1-18DA-4ADC-89B1-17DE40FBEA34}" presName="textRect" presStyleLbl="revTx" presStyleIdx="5" presStyleCnt="6">
        <dgm:presLayoutVars>
          <dgm:chMax val="1"/>
          <dgm:chPref val="1"/>
        </dgm:presLayoutVars>
      </dgm:prSet>
      <dgm:spPr/>
    </dgm:pt>
  </dgm:ptLst>
  <dgm:cxnLst>
    <dgm:cxn modelId="{D6F48E1B-4AAC-4162-ADAB-C67060462B58}" type="presOf" srcId="{1E29460D-A7E1-4E53-A6D0-726C89226115}" destId="{410AACF0-380F-4550-BDA3-DF29001731C0}" srcOrd="0" destOrd="0" presId="urn:microsoft.com/office/officeart/2018/2/layout/IconCircleList"/>
    <dgm:cxn modelId="{B389C41B-AA16-4021-BC0C-AE4CAF8F34A4}" srcId="{F0F60B6B-C577-4C6B-B33A-12EA049AC7BF}" destId="{A00803CF-5034-4730-A2D4-390DDD80C50B}" srcOrd="0" destOrd="0" parTransId="{B141DF53-002B-4B81-B971-6976BA9B3309}" sibTransId="{1E29460D-A7E1-4E53-A6D0-726C89226115}"/>
    <dgm:cxn modelId="{64688160-BA77-4D0D-925E-C7384573EBBE}" type="presOf" srcId="{2A9BD1D1-18DA-4ADC-89B1-17DE40FBEA34}" destId="{5D392A11-355A-4F41-A545-3063A03F916D}" srcOrd="0" destOrd="0" presId="urn:microsoft.com/office/officeart/2018/2/layout/IconCircleList"/>
    <dgm:cxn modelId="{D1021847-9E57-4EFA-99AC-B56429EC175F}" type="presOf" srcId="{F0F60B6B-C577-4C6B-B33A-12EA049AC7BF}" destId="{9DE56698-AF29-468B-BF6E-EA8E63C951D5}" srcOrd="0" destOrd="0" presId="urn:microsoft.com/office/officeart/2018/2/layout/IconCircleList"/>
    <dgm:cxn modelId="{F1C22273-2177-492D-A250-9F79FCFAA131}" type="presOf" srcId="{D63324AD-6B66-4FC9-9E11-21F6814A8327}" destId="{54C670D8-98D9-4ECC-9A4C-B22D9DD5B4BA}" srcOrd="0" destOrd="0" presId="urn:microsoft.com/office/officeart/2018/2/layout/IconCircleList"/>
    <dgm:cxn modelId="{C5D9E076-3457-4CC6-BCBE-65D8C7B5445F}" type="presOf" srcId="{1FBC4D6E-DD6A-4991-B5F6-0F16C11AB48D}" destId="{A6C4E8DC-5CCF-483A-A31E-2D46DCCC345C}" srcOrd="0" destOrd="0" presId="urn:microsoft.com/office/officeart/2018/2/layout/IconCircleList"/>
    <dgm:cxn modelId="{F5964B78-B9EE-44D0-BE3B-81D11AEC5F55}" type="presOf" srcId="{13C11911-82BC-4234-95D1-1466573F1CFD}" destId="{8FB03F9D-F535-4E15-82F0-BA10195F9459}" srcOrd="0" destOrd="0" presId="urn:microsoft.com/office/officeart/2018/2/layout/IconCircleList"/>
    <dgm:cxn modelId="{54BC6280-05EF-4151-BBED-D3B6B42A479E}" type="presOf" srcId="{26167996-2481-46E2-A66F-32CAE97C2185}" destId="{7B6D6664-2A40-4815-B7C1-11F3547BECDE}" srcOrd="0" destOrd="0" presId="urn:microsoft.com/office/officeart/2018/2/layout/IconCircleList"/>
    <dgm:cxn modelId="{B10F68A0-4080-401B-88A0-CBC4D5ADE638}" type="presOf" srcId="{A00803CF-5034-4730-A2D4-390DDD80C50B}" destId="{8FB67682-B507-4089-A989-7FB7C2645000}" srcOrd="0" destOrd="0" presId="urn:microsoft.com/office/officeart/2018/2/layout/IconCircleList"/>
    <dgm:cxn modelId="{BF5728B2-9CFA-48F4-8872-15F3D279EC48}" srcId="{F0F60B6B-C577-4C6B-B33A-12EA049AC7BF}" destId="{3568C00A-4161-499D-B501-B11D008F61A7}" srcOrd="2" destOrd="0" parTransId="{7F0402FD-59F2-4E9F-B669-FD9D2FD52FDB}" sibTransId="{1FBC4D6E-DD6A-4991-B5F6-0F16C11AB48D}"/>
    <dgm:cxn modelId="{DAE941BA-F815-4A0E-9707-AC93F661CA88}" srcId="{F0F60B6B-C577-4C6B-B33A-12EA049AC7BF}" destId="{2A9BD1D1-18DA-4ADC-89B1-17DE40FBEA34}" srcOrd="5" destOrd="0" parTransId="{8E0CB9CE-8AD9-4ECC-850A-48421241AAE3}" sibTransId="{6C333D63-A8AF-4CB7-9F4E-03DF3B965BE2}"/>
    <dgm:cxn modelId="{5608D2CA-1CF8-4630-B803-8E5EB6B42904}" type="presOf" srcId="{F874E4F4-5F4D-40E6-A60F-4CDFE9393ACF}" destId="{E203DA2E-6D28-4541-9BE4-D9E297C4963B}" srcOrd="0" destOrd="0" presId="urn:microsoft.com/office/officeart/2018/2/layout/IconCircleList"/>
    <dgm:cxn modelId="{1C216DCC-7131-4B3E-9F47-C1E324AC7A9D}" type="presOf" srcId="{3568C00A-4161-499D-B501-B11D008F61A7}" destId="{A12A743A-7831-4281-AC32-95DC90C696C9}" srcOrd="0" destOrd="0" presId="urn:microsoft.com/office/officeart/2018/2/layout/IconCircleList"/>
    <dgm:cxn modelId="{02AE95E2-CE7D-40C5-AF31-7DA683FC0878}" srcId="{F0F60B6B-C577-4C6B-B33A-12EA049AC7BF}" destId="{FD3FA883-BE33-4F88-BE51-9E17E5321C22}" srcOrd="1" destOrd="0" parTransId="{07505B78-D716-4906-8B71-F07BB6B6298C}" sibTransId="{13C11911-82BC-4234-95D1-1466573F1CFD}"/>
    <dgm:cxn modelId="{2158CAE3-993C-4B16-8A99-4CD48177772D}" srcId="{F0F60B6B-C577-4C6B-B33A-12EA049AC7BF}" destId="{26167996-2481-46E2-A66F-32CAE97C2185}" srcOrd="4" destOrd="0" parTransId="{F2E10489-C6FF-4AB4-B069-5B2534F7672E}" sibTransId="{F874E4F4-5F4D-40E6-A60F-4CDFE9393ACF}"/>
    <dgm:cxn modelId="{076C71EB-1270-4429-963C-C29FDB8D39F7}" srcId="{F0F60B6B-C577-4C6B-B33A-12EA049AC7BF}" destId="{D63324AD-6B66-4FC9-9E11-21F6814A8327}" srcOrd="3" destOrd="0" parTransId="{2AC6F9BB-9A37-4114-BEF0-E75769767BFE}" sibTransId="{438B159F-D59B-40C8-9256-DC9C1000B41A}"/>
    <dgm:cxn modelId="{21F16EF3-63AA-4873-A95E-DEB7D0FC3782}" type="presOf" srcId="{FD3FA883-BE33-4F88-BE51-9E17E5321C22}" destId="{92C90A09-566F-4679-97F5-84B69A181373}" srcOrd="0" destOrd="0" presId="urn:microsoft.com/office/officeart/2018/2/layout/IconCircleList"/>
    <dgm:cxn modelId="{3FD645FA-B8A2-444C-9B25-97DA19350EC5}" type="presOf" srcId="{438B159F-D59B-40C8-9256-DC9C1000B41A}" destId="{53DFC1F5-C530-4E24-A98C-97CB1743F7AF}" srcOrd="0" destOrd="0" presId="urn:microsoft.com/office/officeart/2018/2/layout/IconCircleList"/>
    <dgm:cxn modelId="{B0C845FD-F75A-435D-A653-12B399FFA124}" type="presParOf" srcId="{9DE56698-AF29-468B-BF6E-EA8E63C951D5}" destId="{B76B4CA9-26EF-49A0-9649-710CAD64A9E0}" srcOrd="0" destOrd="0" presId="urn:microsoft.com/office/officeart/2018/2/layout/IconCircleList"/>
    <dgm:cxn modelId="{B9F02455-ACDD-4994-98BD-C54BCE3C6F8C}" type="presParOf" srcId="{B76B4CA9-26EF-49A0-9649-710CAD64A9E0}" destId="{9FD19CB2-9BBF-46A6-9E66-BE8ED8C66520}" srcOrd="0" destOrd="0" presId="urn:microsoft.com/office/officeart/2018/2/layout/IconCircleList"/>
    <dgm:cxn modelId="{40D49605-364B-4902-AB73-65A5E77EBB49}" type="presParOf" srcId="{9FD19CB2-9BBF-46A6-9E66-BE8ED8C66520}" destId="{F7EABFD2-B8E1-48FD-9C44-FAF55349755C}" srcOrd="0" destOrd="0" presId="urn:microsoft.com/office/officeart/2018/2/layout/IconCircleList"/>
    <dgm:cxn modelId="{140F0F89-0C81-467D-B9EA-C1E4071B2C85}" type="presParOf" srcId="{9FD19CB2-9BBF-46A6-9E66-BE8ED8C66520}" destId="{E5C036B2-D80D-4CD7-9211-860C6A5381CA}" srcOrd="1" destOrd="0" presId="urn:microsoft.com/office/officeart/2018/2/layout/IconCircleList"/>
    <dgm:cxn modelId="{622DC171-A65C-4488-8B51-0FD42F61EFD3}" type="presParOf" srcId="{9FD19CB2-9BBF-46A6-9E66-BE8ED8C66520}" destId="{2E17FCE7-8A0B-46C7-8591-9975EB343935}" srcOrd="2" destOrd="0" presId="urn:microsoft.com/office/officeart/2018/2/layout/IconCircleList"/>
    <dgm:cxn modelId="{1439D2C5-A4A5-4785-9CC4-847C0F8E1292}" type="presParOf" srcId="{9FD19CB2-9BBF-46A6-9E66-BE8ED8C66520}" destId="{8FB67682-B507-4089-A989-7FB7C2645000}" srcOrd="3" destOrd="0" presId="urn:microsoft.com/office/officeart/2018/2/layout/IconCircleList"/>
    <dgm:cxn modelId="{5E950F6E-1F80-4ABA-969E-118A07B01388}" type="presParOf" srcId="{B76B4CA9-26EF-49A0-9649-710CAD64A9E0}" destId="{410AACF0-380F-4550-BDA3-DF29001731C0}" srcOrd="1" destOrd="0" presId="urn:microsoft.com/office/officeart/2018/2/layout/IconCircleList"/>
    <dgm:cxn modelId="{382D3B1A-D642-4213-8052-CF82E62236C9}" type="presParOf" srcId="{B76B4CA9-26EF-49A0-9649-710CAD64A9E0}" destId="{5B406B8F-9F98-42E8-B868-B27F5BD51B0D}" srcOrd="2" destOrd="0" presId="urn:microsoft.com/office/officeart/2018/2/layout/IconCircleList"/>
    <dgm:cxn modelId="{78D4AAEE-2544-4EC0-B2F9-9D0F33D1AC26}" type="presParOf" srcId="{5B406B8F-9F98-42E8-B868-B27F5BD51B0D}" destId="{839EC13B-7785-4861-A328-554BD1466BDE}" srcOrd="0" destOrd="0" presId="urn:microsoft.com/office/officeart/2018/2/layout/IconCircleList"/>
    <dgm:cxn modelId="{D1867F33-5C50-4CE5-AEDB-24D715430B4B}" type="presParOf" srcId="{5B406B8F-9F98-42E8-B868-B27F5BD51B0D}" destId="{80DA75BA-9654-4CA6-8014-856C5495FFCF}" srcOrd="1" destOrd="0" presId="urn:microsoft.com/office/officeart/2018/2/layout/IconCircleList"/>
    <dgm:cxn modelId="{A2F6A08A-674F-43CE-99F2-67C744F87F8A}" type="presParOf" srcId="{5B406B8F-9F98-42E8-B868-B27F5BD51B0D}" destId="{87FC0F41-489E-410D-8510-2E09A8DE9A6E}" srcOrd="2" destOrd="0" presId="urn:microsoft.com/office/officeart/2018/2/layout/IconCircleList"/>
    <dgm:cxn modelId="{57805BD5-F483-43B8-AD14-7908552D6636}" type="presParOf" srcId="{5B406B8F-9F98-42E8-B868-B27F5BD51B0D}" destId="{92C90A09-566F-4679-97F5-84B69A181373}" srcOrd="3" destOrd="0" presId="urn:microsoft.com/office/officeart/2018/2/layout/IconCircleList"/>
    <dgm:cxn modelId="{235547B8-F585-493E-A79F-9404E24CD2A8}" type="presParOf" srcId="{B76B4CA9-26EF-49A0-9649-710CAD64A9E0}" destId="{8FB03F9D-F535-4E15-82F0-BA10195F9459}" srcOrd="3" destOrd="0" presId="urn:microsoft.com/office/officeart/2018/2/layout/IconCircleList"/>
    <dgm:cxn modelId="{0A793844-13C3-481E-83D1-6C0DE42F06E2}" type="presParOf" srcId="{B76B4CA9-26EF-49A0-9649-710CAD64A9E0}" destId="{935F8F13-F522-4CBF-8B26-45B57A56FC4B}" srcOrd="4" destOrd="0" presId="urn:microsoft.com/office/officeart/2018/2/layout/IconCircleList"/>
    <dgm:cxn modelId="{AF714BF3-9F9E-4A3F-837E-A38BE3468DC1}" type="presParOf" srcId="{935F8F13-F522-4CBF-8B26-45B57A56FC4B}" destId="{7A52485A-F81C-4DB6-A752-5519E91B7AE8}" srcOrd="0" destOrd="0" presId="urn:microsoft.com/office/officeart/2018/2/layout/IconCircleList"/>
    <dgm:cxn modelId="{5A6FE6C2-6B50-40D6-8303-DB7920E1A74C}" type="presParOf" srcId="{935F8F13-F522-4CBF-8B26-45B57A56FC4B}" destId="{7A0A8E34-8083-460A-86F6-C84452F25B8F}" srcOrd="1" destOrd="0" presId="urn:microsoft.com/office/officeart/2018/2/layout/IconCircleList"/>
    <dgm:cxn modelId="{628B3508-B941-4996-B1F7-7B2E4BEE2A2E}" type="presParOf" srcId="{935F8F13-F522-4CBF-8B26-45B57A56FC4B}" destId="{E6BD9509-A83C-4818-A579-6741BDC67D3C}" srcOrd="2" destOrd="0" presId="urn:microsoft.com/office/officeart/2018/2/layout/IconCircleList"/>
    <dgm:cxn modelId="{6D5D8D4E-B172-470F-8006-6DFEBE02A730}" type="presParOf" srcId="{935F8F13-F522-4CBF-8B26-45B57A56FC4B}" destId="{A12A743A-7831-4281-AC32-95DC90C696C9}" srcOrd="3" destOrd="0" presId="urn:microsoft.com/office/officeart/2018/2/layout/IconCircleList"/>
    <dgm:cxn modelId="{89E83DA7-4671-4B1B-9DA5-70B2052538D2}" type="presParOf" srcId="{B76B4CA9-26EF-49A0-9649-710CAD64A9E0}" destId="{A6C4E8DC-5CCF-483A-A31E-2D46DCCC345C}" srcOrd="5" destOrd="0" presId="urn:microsoft.com/office/officeart/2018/2/layout/IconCircleList"/>
    <dgm:cxn modelId="{0BDC0F6F-F9F3-49A4-A766-E57B26212419}" type="presParOf" srcId="{B76B4CA9-26EF-49A0-9649-710CAD64A9E0}" destId="{69AC5703-0229-4857-B52B-6C758E25D0C8}" srcOrd="6" destOrd="0" presId="urn:microsoft.com/office/officeart/2018/2/layout/IconCircleList"/>
    <dgm:cxn modelId="{9B39E6A9-B1A9-48F8-B632-7C34A5B3E9FD}" type="presParOf" srcId="{69AC5703-0229-4857-B52B-6C758E25D0C8}" destId="{C9550563-2A49-4335-810F-BA21945FD175}" srcOrd="0" destOrd="0" presId="urn:microsoft.com/office/officeart/2018/2/layout/IconCircleList"/>
    <dgm:cxn modelId="{DD1FD6C7-81D1-4B14-AEF2-08D9CA3A8381}" type="presParOf" srcId="{69AC5703-0229-4857-B52B-6C758E25D0C8}" destId="{834B0C1E-ACF0-4641-86BF-1BCB12B14B5C}" srcOrd="1" destOrd="0" presId="urn:microsoft.com/office/officeart/2018/2/layout/IconCircleList"/>
    <dgm:cxn modelId="{0E147D59-1971-47E1-8C0C-6692CE21A260}" type="presParOf" srcId="{69AC5703-0229-4857-B52B-6C758E25D0C8}" destId="{C056BD49-7F3C-4D97-BB38-36D8854740B2}" srcOrd="2" destOrd="0" presId="urn:microsoft.com/office/officeart/2018/2/layout/IconCircleList"/>
    <dgm:cxn modelId="{785E7C2C-8A73-423B-A697-197C7C61B096}" type="presParOf" srcId="{69AC5703-0229-4857-B52B-6C758E25D0C8}" destId="{54C670D8-98D9-4ECC-9A4C-B22D9DD5B4BA}" srcOrd="3" destOrd="0" presId="urn:microsoft.com/office/officeart/2018/2/layout/IconCircleList"/>
    <dgm:cxn modelId="{05813792-5066-4028-8FE9-59183A4A3DF7}" type="presParOf" srcId="{B76B4CA9-26EF-49A0-9649-710CAD64A9E0}" destId="{53DFC1F5-C530-4E24-A98C-97CB1743F7AF}" srcOrd="7" destOrd="0" presId="urn:microsoft.com/office/officeart/2018/2/layout/IconCircleList"/>
    <dgm:cxn modelId="{7087C349-0C6F-4105-B565-CED09FCA0064}" type="presParOf" srcId="{B76B4CA9-26EF-49A0-9649-710CAD64A9E0}" destId="{2D6A4F4B-2764-4BA5-A0F4-95E962D0596D}" srcOrd="8" destOrd="0" presId="urn:microsoft.com/office/officeart/2018/2/layout/IconCircleList"/>
    <dgm:cxn modelId="{1DE599E0-B1D8-422E-BB88-FD81AB9A7A61}" type="presParOf" srcId="{2D6A4F4B-2764-4BA5-A0F4-95E962D0596D}" destId="{C8331133-CE67-41EC-9712-5BB56FA4C582}" srcOrd="0" destOrd="0" presId="urn:microsoft.com/office/officeart/2018/2/layout/IconCircleList"/>
    <dgm:cxn modelId="{B58778AD-3126-4346-A884-28D2CC892D97}" type="presParOf" srcId="{2D6A4F4B-2764-4BA5-A0F4-95E962D0596D}" destId="{924D19DA-C62D-4ED8-B577-811D47C939D7}" srcOrd="1" destOrd="0" presId="urn:microsoft.com/office/officeart/2018/2/layout/IconCircleList"/>
    <dgm:cxn modelId="{A94C22A1-7E20-4EBD-A1B2-99C519AEAAA0}" type="presParOf" srcId="{2D6A4F4B-2764-4BA5-A0F4-95E962D0596D}" destId="{18F8BA67-A439-4EFE-BD34-5FE6A714231E}" srcOrd="2" destOrd="0" presId="urn:microsoft.com/office/officeart/2018/2/layout/IconCircleList"/>
    <dgm:cxn modelId="{8F57D227-1F0D-4CDE-8AB6-4122E5E19A00}" type="presParOf" srcId="{2D6A4F4B-2764-4BA5-A0F4-95E962D0596D}" destId="{7B6D6664-2A40-4815-B7C1-11F3547BECDE}" srcOrd="3" destOrd="0" presId="urn:microsoft.com/office/officeart/2018/2/layout/IconCircleList"/>
    <dgm:cxn modelId="{CC950DD6-FD3C-4086-9B6A-7A417E17CCD8}" type="presParOf" srcId="{B76B4CA9-26EF-49A0-9649-710CAD64A9E0}" destId="{E203DA2E-6D28-4541-9BE4-D9E297C4963B}" srcOrd="9" destOrd="0" presId="urn:microsoft.com/office/officeart/2018/2/layout/IconCircleList"/>
    <dgm:cxn modelId="{DD7558F6-4BE0-43B8-BD66-1912820965E7}" type="presParOf" srcId="{B76B4CA9-26EF-49A0-9649-710CAD64A9E0}" destId="{3EB8C659-E7E7-45B4-820D-D8C7A3D83955}" srcOrd="10" destOrd="0" presId="urn:microsoft.com/office/officeart/2018/2/layout/IconCircleList"/>
    <dgm:cxn modelId="{D88205F7-66F4-4AED-8055-75608B2696ED}" type="presParOf" srcId="{3EB8C659-E7E7-45B4-820D-D8C7A3D83955}" destId="{17A4CF91-28E7-469F-BD1B-6D9722FBA196}" srcOrd="0" destOrd="0" presId="urn:microsoft.com/office/officeart/2018/2/layout/IconCircleList"/>
    <dgm:cxn modelId="{FD58849D-CBA6-4413-B65A-F8B46AD004D9}" type="presParOf" srcId="{3EB8C659-E7E7-45B4-820D-D8C7A3D83955}" destId="{B46B8EBF-D82E-4B75-9D53-E773FD0B8711}" srcOrd="1" destOrd="0" presId="urn:microsoft.com/office/officeart/2018/2/layout/IconCircleList"/>
    <dgm:cxn modelId="{D529E421-6808-4A11-A725-E97EC631719C}" type="presParOf" srcId="{3EB8C659-E7E7-45B4-820D-D8C7A3D83955}" destId="{6173E0AA-6E37-4E51-B4A9-814A234BB75E}" srcOrd="2" destOrd="0" presId="urn:microsoft.com/office/officeart/2018/2/layout/IconCircleList"/>
    <dgm:cxn modelId="{0658EBDF-B473-4E3A-B5D3-3E150DF47612}" type="presParOf" srcId="{3EB8C659-E7E7-45B4-820D-D8C7A3D83955}" destId="{5D392A11-355A-4F41-A545-3063A03F916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CC7FEF-B655-4D01-BF18-50B6E2464467}"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BFC9AEF3-0D5C-45A1-83F6-A3E8B3E362DB}">
      <dgm:prSet custT="1"/>
      <dgm:spPr>
        <a:solidFill>
          <a:schemeClr val="accent2">
            <a:hueOff val="0"/>
            <a:satOff val="0"/>
            <a:lumOff val="0"/>
          </a:schemeClr>
        </a:solidFill>
      </dgm:spPr>
      <dgm:t>
        <a:bodyPr/>
        <a:lstStyle/>
        <a:p>
          <a:r>
            <a:rPr lang="en-US" sz="1600" b="0" i="0" dirty="0">
              <a:latin typeface="Calibri" panose="020F0502020204030204" pitchFamily="34" charset="0"/>
              <a:ea typeface="Calibri" panose="020F0502020204030204" pitchFamily="34" charset="0"/>
              <a:cs typeface="Calibri" panose="020F0502020204030204" pitchFamily="34" charset="0"/>
            </a:rPr>
            <a:t>Highlight tables serve as a critical tool for </a:t>
          </a:r>
          <a:r>
            <a:rPr lang="en-US" sz="1600" b="0" i="0" dirty="0">
              <a:ln>
                <a:solidFill>
                  <a:schemeClr val="lt1">
                    <a:hueOff val="0"/>
                    <a:satOff val="0"/>
                    <a:lumOff val="0"/>
                  </a:schemeClr>
                </a:solidFill>
              </a:ln>
              <a:solidFill>
                <a:schemeClr val="lt1"/>
              </a:solidFill>
              <a:latin typeface="Calibri" panose="020F0502020204030204" pitchFamily="34" charset="0"/>
              <a:ea typeface="Calibri" panose="020F0502020204030204" pitchFamily="34" charset="0"/>
              <a:cs typeface="Calibri" panose="020F0502020204030204" pitchFamily="34" charset="0"/>
            </a:rPr>
            <a:t>translating</a:t>
          </a:r>
          <a:r>
            <a:rPr lang="en-US" sz="1600" b="0" i="0" dirty="0">
              <a:latin typeface="Calibri" panose="020F0502020204030204" pitchFamily="34" charset="0"/>
              <a:ea typeface="Calibri" panose="020F0502020204030204" pitchFamily="34" charset="0"/>
              <a:cs typeface="Calibri" panose="020F0502020204030204" pitchFamily="34" charset="0"/>
            </a:rPr>
            <a:t> complex data into actionable insights. These tables provide a means to visualize data that emphasizes key metrics and patterns, making them essential for any data-driven decision-making process.</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4615F37C-4096-48BD-96BF-A13F53119DD1}" type="parTrans" cxnId="{DF4608FE-053C-42E7-B7A4-7C7FA0211420}">
      <dgm:prSet/>
      <dgm:spPr/>
      <dgm:t>
        <a:bodyPr/>
        <a:lstStyle/>
        <a:p>
          <a:endParaRPr lang="en-US"/>
        </a:p>
      </dgm:t>
    </dgm:pt>
    <dgm:pt modelId="{1C7F09F4-021F-4FDC-A5B9-17830F478AF1}" type="sibTrans" cxnId="{DF4608FE-053C-42E7-B7A4-7C7FA0211420}">
      <dgm:prSet/>
      <dgm:spPr/>
      <dgm:t>
        <a:bodyPr/>
        <a:lstStyle/>
        <a:p>
          <a:endParaRPr lang="en-US"/>
        </a:p>
      </dgm:t>
    </dgm:pt>
    <dgm:pt modelId="{50BBA794-78E4-4C89-B8FB-4BB224C63240}">
      <dgm:prSet custT="1"/>
      <dgm:spPr/>
      <dgm:t>
        <a:bodyPr/>
        <a:lstStyle/>
        <a:p>
          <a:r>
            <a:rPr lang="en-US" sz="1400" dirty="0"/>
            <a:t>Highlight tables simplify complex datasets using color and font </a:t>
          </a:r>
          <a:r>
            <a:rPr lang="en-US" sz="1800" dirty="0"/>
            <a:t>formatting</a:t>
          </a:r>
          <a:r>
            <a:rPr lang="en-US" sz="1400" dirty="0"/>
            <a:t> to emphasize critical data points and comparisons. Unlike line graphs or bar charts that track trends or compare categories, highlight tables offer a focused yet context-rich overview, allowing for quick identification of significant patterns within dense data. </a:t>
          </a:r>
        </a:p>
      </dgm:t>
    </dgm:pt>
    <dgm:pt modelId="{AAFA4175-058E-473A-8B45-C1DE780A8D0C}" type="parTrans" cxnId="{B4244BB3-D92D-44F7-B7FA-51B3BEF4D99B}">
      <dgm:prSet/>
      <dgm:spPr/>
      <dgm:t>
        <a:bodyPr/>
        <a:lstStyle/>
        <a:p>
          <a:endParaRPr lang="en-US"/>
        </a:p>
      </dgm:t>
    </dgm:pt>
    <dgm:pt modelId="{BBBFF09B-E26E-4F07-95D0-87E1AEB23AEF}" type="sibTrans" cxnId="{B4244BB3-D92D-44F7-B7FA-51B3BEF4D99B}">
      <dgm:prSet/>
      <dgm:spPr/>
      <dgm:t>
        <a:bodyPr/>
        <a:lstStyle/>
        <a:p>
          <a:endParaRPr lang="en-US"/>
        </a:p>
      </dgm:t>
    </dgm:pt>
    <dgm:pt modelId="{05456B55-9D64-46FD-9113-2A1D26AB7908}">
      <dgm:prSet custT="1"/>
      <dgm:spPr/>
      <dgm:t>
        <a:bodyPr/>
        <a:lstStyle/>
        <a:p>
          <a:r>
            <a:rPr lang="en-US" sz="1400" b="1" i="0" dirty="0"/>
            <a:t>Benefits: Clarity and Speed</a:t>
          </a:r>
          <a:r>
            <a:rPr lang="en-US" sz="1400" b="0" i="0" dirty="0"/>
            <a:t> The primary advantage of highlight tables is their ability to make significant data points stand out at a glance. This is particularly useful when rapid data assessment is needed, such as in business performance reviews or when identifying trends in large datasets.</a:t>
          </a:r>
          <a:endParaRPr lang="en-US" sz="1400" dirty="0"/>
        </a:p>
      </dgm:t>
    </dgm:pt>
    <dgm:pt modelId="{3E265D25-7F2D-4890-BBF9-987BC0731733}" type="parTrans" cxnId="{6E8093D5-3F77-4AF6-A539-BF8A1FCD13CA}">
      <dgm:prSet/>
      <dgm:spPr/>
      <dgm:t>
        <a:bodyPr/>
        <a:lstStyle/>
        <a:p>
          <a:endParaRPr lang="en-US"/>
        </a:p>
      </dgm:t>
    </dgm:pt>
    <dgm:pt modelId="{F1F5AB53-CEA8-4401-B007-115563674C31}" type="sibTrans" cxnId="{6E8093D5-3F77-4AF6-A539-BF8A1FCD13CA}">
      <dgm:prSet/>
      <dgm:spPr/>
      <dgm:t>
        <a:bodyPr/>
        <a:lstStyle/>
        <a:p>
          <a:endParaRPr lang="en-US"/>
        </a:p>
      </dgm:t>
    </dgm:pt>
    <dgm:pt modelId="{8C89F437-B671-4B0B-801F-C9809FE562FA}">
      <dgm:prSet/>
      <dgm:spPr/>
      <dgm:t>
        <a:bodyPr/>
        <a:lstStyle/>
        <a:p>
          <a:r>
            <a:rPr lang="en-US" b="1" i="0" dirty="0"/>
            <a:t>Application: Versatility Across Fields</a:t>
          </a:r>
          <a:r>
            <a:rPr lang="en-US" b="0" i="0" dirty="0"/>
            <a:t> Highlight tables are not industry-specific; they are versatile enough to be used across various fields such as finance, marketing, healthcare, and more. They help in tasks like tracking sales performance, monitoring patient statistics, or evaluating marketing campaign effectiveness.</a:t>
          </a:r>
          <a:br>
            <a:rPr lang="en-US" b="0" i="0" dirty="0"/>
          </a:br>
          <a:endParaRPr lang="en-US" dirty="0"/>
        </a:p>
      </dgm:t>
    </dgm:pt>
    <dgm:pt modelId="{D5D3AD87-7BA8-4940-A7F4-21480E3BA95A}" type="parTrans" cxnId="{31058B86-4C7C-4A62-BEF4-C98748054ABE}">
      <dgm:prSet/>
      <dgm:spPr/>
      <dgm:t>
        <a:bodyPr/>
        <a:lstStyle/>
        <a:p>
          <a:endParaRPr lang="en-US"/>
        </a:p>
      </dgm:t>
    </dgm:pt>
    <dgm:pt modelId="{89245A96-70A8-4555-955E-CC3D8F35872F}" type="sibTrans" cxnId="{31058B86-4C7C-4A62-BEF4-C98748054ABE}">
      <dgm:prSet/>
      <dgm:spPr/>
      <dgm:t>
        <a:bodyPr/>
        <a:lstStyle/>
        <a:p>
          <a:endParaRPr lang="en-US"/>
        </a:p>
      </dgm:t>
    </dgm:pt>
    <dgm:pt modelId="{2C1C3928-1110-4CE9-B5BD-0F0225B205FA}">
      <dgm:prSet/>
      <dgm:spPr/>
      <dgm:t>
        <a:bodyPr/>
        <a:lstStyle/>
        <a:p>
          <a:r>
            <a:rPr lang="en-US" b="1" i="0" dirty="0"/>
            <a:t>Uses of Highlight Table:</a:t>
          </a:r>
          <a:br>
            <a:rPr lang="en-US" b="1" i="0" dirty="0"/>
          </a:br>
          <a:r>
            <a:rPr lang="en-US" b="1" i="0" dirty="0"/>
            <a:t>Comparative Analysis:</a:t>
          </a:r>
          <a:r>
            <a:rPr lang="en-US" b="0" i="0" dirty="0"/>
            <a:t> Highlight tables are exceptional for comparing values across different categories or periods, offering a quick way to spot outliers or anomalies.</a:t>
          </a:r>
          <a:br>
            <a:rPr lang="en-US" b="0" i="0" dirty="0"/>
          </a:br>
          <a:r>
            <a:rPr lang="en-US" b="1" i="0" dirty="0"/>
            <a:t>Pattern Recognition:</a:t>
          </a:r>
          <a:r>
            <a:rPr lang="en-US" b="0" i="0" dirty="0"/>
            <a:t> They simplify identifying trends within the dataset, such as consistent high or low performers.</a:t>
          </a:r>
          <a:endParaRPr lang="en-US" dirty="0"/>
        </a:p>
      </dgm:t>
    </dgm:pt>
    <dgm:pt modelId="{CD7A3F6B-1987-4235-ABAB-7D30D3AB2503}" type="parTrans" cxnId="{809C1B16-E84E-4336-BD3D-2CE4AB0829B1}">
      <dgm:prSet/>
      <dgm:spPr/>
      <dgm:t>
        <a:bodyPr/>
        <a:lstStyle/>
        <a:p>
          <a:endParaRPr lang="en-US"/>
        </a:p>
      </dgm:t>
    </dgm:pt>
    <dgm:pt modelId="{14DDB509-FC78-4498-805E-69C34EAA3E36}" type="sibTrans" cxnId="{809C1B16-E84E-4336-BD3D-2CE4AB0829B1}">
      <dgm:prSet/>
      <dgm:spPr/>
      <dgm:t>
        <a:bodyPr/>
        <a:lstStyle/>
        <a:p>
          <a:endParaRPr lang="en-US"/>
        </a:p>
      </dgm:t>
    </dgm:pt>
    <dgm:pt modelId="{D279C2C1-5181-48E8-8949-E51B8BF14CCF}" type="pres">
      <dgm:prSet presAssocID="{11CC7FEF-B655-4D01-BF18-50B6E2464467}" presName="Name0" presStyleCnt="0">
        <dgm:presLayoutVars>
          <dgm:dir/>
          <dgm:resizeHandles val="exact"/>
        </dgm:presLayoutVars>
      </dgm:prSet>
      <dgm:spPr/>
    </dgm:pt>
    <dgm:pt modelId="{0F93B6DC-8A9A-4178-8022-124830C8EECC}" type="pres">
      <dgm:prSet presAssocID="{BFC9AEF3-0D5C-45A1-83F6-A3E8B3E362DB}" presName="node" presStyleLbl="node1" presStyleIdx="0" presStyleCnt="9" custScaleY="107571" custLinFactNeighborX="-18719" custLinFactNeighborY="-522">
        <dgm:presLayoutVars>
          <dgm:bulletEnabled val="1"/>
        </dgm:presLayoutVars>
      </dgm:prSet>
      <dgm:spPr/>
    </dgm:pt>
    <dgm:pt modelId="{2F9B0B1B-35FA-4782-8EB9-3164EAFCDB51}" type="pres">
      <dgm:prSet presAssocID="{1C7F09F4-021F-4FDC-A5B9-17830F478AF1}" presName="sibTransSpacerBeforeConnector" presStyleCnt="0"/>
      <dgm:spPr/>
    </dgm:pt>
    <dgm:pt modelId="{74F576DC-5E29-4CE0-A42B-66126B525D6B}" type="pres">
      <dgm:prSet presAssocID="{1C7F09F4-021F-4FDC-A5B9-17830F478AF1}" presName="sibTrans" presStyleLbl="node1" presStyleIdx="1" presStyleCnt="9"/>
      <dgm:spPr/>
    </dgm:pt>
    <dgm:pt modelId="{3B3EAAAB-B9FA-46E6-A6E0-4739D16DEF3A}" type="pres">
      <dgm:prSet presAssocID="{1C7F09F4-021F-4FDC-A5B9-17830F478AF1}" presName="sibTransSpacerAfterConnector" presStyleCnt="0"/>
      <dgm:spPr/>
    </dgm:pt>
    <dgm:pt modelId="{742BF8D4-6AC7-4673-9E28-8BD9277D2134}" type="pres">
      <dgm:prSet presAssocID="{50BBA794-78E4-4C89-B8FB-4BB224C63240}" presName="node" presStyleLbl="node1" presStyleIdx="2" presStyleCnt="9" custScaleY="109816">
        <dgm:presLayoutVars>
          <dgm:bulletEnabled val="1"/>
        </dgm:presLayoutVars>
      </dgm:prSet>
      <dgm:spPr/>
    </dgm:pt>
    <dgm:pt modelId="{156D8897-9ACF-4DE4-BAF9-BF92C39EB118}" type="pres">
      <dgm:prSet presAssocID="{BBBFF09B-E26E-4F07-95D0-87E1AEB23AEF}" presName="sibTransSpacerBeforeConnector" presStyleCnt="0"/>
      <dgm:spPr/>
    </dgm:pt>
    <dgm:pt modelId="{7C9A2D8E-12E1-4403-AE3D-7CD07319B3D4}" type="pres">
      <dgm:prSet presAssocID="{BBBFF09B-E26E-4F07-95D0-87E1AEB23AEF}" presName="sibTrans" presStyleLbl="node1" presStyleIdx="3" presStyleCnt="9"/>
      <dgm:spPr/>
    </dgm:pt>
    <dgm:pt modelId="{B46FBD29-68D5-4BE2-AAFA-8F0AFAD8F91C}" type="pres">
      <dgm:prSet presAssocID="{BBBFF09B-E26E-4F07-95D0-87E1AEB23AEF}" presName="sibTransSpacerAfterConnector" presStyleCnt="0"/>
      <dgm:spPr/>
    </dgm:pt>
    <dgm:pt modelId="{32580C8E-BC43-457B-91F9-5D5936FFBB4A}" type="pres">
      <dgm:prSet presAssocID="{05456B55-9D64-46FD-9113-2A1D26AB7908}" presName="node" presStyleLbl="node1" presStyleIdx="4" presStyleCnt="9" custScaleY="109816">
        <dgm:presLayoutVars>
          <dgm:bulletEnabled val="1"/>
        </dgm:presLayoutVars>
      </dgm:prSet>
      <dgm:spPr/>
    </dgm:pt>
    <dgm:pt modelId="{65154C5A-A293-48E3-9459-516D902A13A6}" type="pres">
      <dgm:prSet presAssocID="{F1F5AB53-CEA8-4401-B007-115563674C31}" presName="sibTransSpacerBeforeConnector" presStyleCnt="0"/>
      <dgm:spPr/>
    </dgm:pt>
    <dgm:pt modelId="{C576E142-9511-46F2-A32B-A81A7BA40B16}" type="pres">
      <dgm:prSet presAssocID="{F1F5AB53-CEA8-4401-B007-115563674C31}" presName="sibTrans" presStyleLbl="node1" presStyleIdx="5" presStyleCnt="9"/>
      <dgm:spPr/>
    </dgm:pt>
    <dgm:pt modelId="{A33B1FFF-0424-42D5-AE08-564B9A529EAE}" type="pres">
      <dgm:prSet presAssocID="{F1F5AB53-CEA8-4401-B007-115563674C31}" presName="sibTransSpacerAfterConnector" presStyleCnt="0"/>
      <dgm:spPr/>
    </dgm:pt>
    <dgm:pt modelId="{9E892BD3-8E75-465D-9E22-5AE3D64AFC5E}" type="pres">
      <dgm:prSet presAssocID="{8C89F437-B671-4B0B-801F-C9809FE562FA}" presName="node" presStyleLbl="node1" presStyleIdx="6" presStyleCnt="9" custScaleY="109244">
        <dgm:presLayoutVars>
          <dgm:bulletEnabled val="1"/>
        </dgm:presLayoutVars>
      </dgm:prSet>
      <dgm:spPr/>
    </dgm:pt>
    <dgm:pt modelId="{CA71A0D5-C3ED-440E-B024-FCD5153795D2}" type="pres">
      <dgm:prSet presAssocID="{89245A96-70A8-4555-955E-CC3D8F35872F}" presName="sibTransSpacerBeforeConnector" presStyleCnt="0"/>
      <dgm:spPr/>
    </dgm:pt>
    <dgm:pt modelId="{583FC4C7-BCF6-4EA8-8ADF-EB79F824A027}" type="pres">
      <dgm:prSet presAssocID="{89245A96-70A8-4555-955E-CC3D8F35872F}" presName="sibTrans" presStyleLbl="node1" presStyleIdx="7" presStyleCnt="9"/>
      <dgm:spPr/>
    </dgm:pt>
    <dgm:pt modelId="{9F175DF3-8EF2-499F-90AF-C6C0656DB89A}" type="pres">
      <dgm:prSet presAssocID="{89245A96-70A8-4555-955E-CC3D8F35872F}" presName="sibTransSpacerAfterConnector" presStyleCnt="0"/>
      <dgm:spPr/>
    </dgm:pt>
    <dgm:pt modelId="{0AB3F0E0-B0FB-4C1B-8C90-D80F286FF7E1}" type="pres">
      <dgm:prSet presAssocID="{2C1C3928-1110-4CE9-B5BD-0F0225B205FA}" presName="node" presStyleLbl="node1" presStyleIdx="8" presStyleCnt="9" custScaleY="109721">
        <dgm:presLayoutVars>
          <dgm:bulletEnabled val="1"/>
        </dgm:presLayoutVars>
      </dgm:prSet>
      <dgm:spPr/>
    </dgm:pt>
  </dgm:ptLst>
  <dgm:cxnLst>
    <dgm:cxn modelId="{DFD4190B-8E66-4225-822B-589853DCA92D}" type="presOf" srcId="{BFC9AEF3-0D5C-45A1-83F6-A3E8B3E362DB}" destId="{0F93B6DC-8A9A-4178-8022-124830C8EECC}" srcOrd="0" destOrd="0" presId="urn:microsoft.com/office/officeart/2016/7/layout/BasicProcessNew"/>
    <dgm:cxn modelId="{6D575F11-D30F-47A7-B91C-C6FBF084BC62}" type="presOf" srcId="{05456B55-9D64-46FD-9113-2A1D26AB7908}" destId="{32580C8E-BC43-457B-91F9-5D5936FFBB4A}" srcOrd="0" destOrd="0" presId="urn:microsoft.com/office/officeart/2016/7/layout/BasicProcessNew"/>
    <dgm:cxn modelId="{809C1B16-E84E-4336-BD3D-2CE4AB0829B1}" srcId="{11CC7FEF-B655-4D01-BF18-50B6E2464467}" destId="{2C1C3928-1110-4CE9-B5BD-0F0225B205FA}" srcOrd="4" destOrd="0" parTransId="{CD7A3F6B-1987-4235-ABAB-7D30D3AB2503}" sibTransId="{14DDB509-FC78-4498-805E-69C34EAA3E36}"/>
    <dgm:cxn modelId="{99E04130-8411-4B7D-90AF-EFDABAD483B2}" type="presOf" srcId="{1C7F09F4-021F-4FDC-A5B9-17830F478AF1}" destId="{74F576DC-5E29-4CE0-A42B-66126B525D6B}" srcOrd="0" destOrd="0" presId="urn:microsoft.com/office/officeart/2016/7/layout/BasicProcessNew"/>
    <dgm:cxn modelId="{2B5F0142-5EC4-4A69-92BF-BE305D0E6560}" type="presOf" srcId="{89245A96-70A8-4555-955E-CC3D8F35872F}" destId="{583FC4C7-BCF6-4EA8-8ADF-EB79F824A027}" srcOrd="0" destOrd="0" presId="urn:microsoft.com/office/officeart/2016/7/layout/BasicProcessNew"/>
    <dgm:cxn modelId="{DA197C71-4E04-4DE9-80E5-8D6B9025A664}" type="presOf" srcId="{50BBA794-78E4-4C89-B8FB-4BB224C63240}" destId="{742BF8D4-6AC7-4673-9E28-8BD9277D2134}" srcOrd="0" destOrd="0" presId="urn:microsoft.com/office/officeart/2016/7/layout/BasicProcessNew"/>
    <dgm:cxn modelId="{C196A37F-4FF7-4BA7-AEB6-B3CB01CD11B8}" type="presOf" srcId="{8C89F437-B671-4B0B-801F-C9809FE562FA}" destId="{9E892BD3-8E75-465D-9E22-5AE3D64AFC5E}" srcOrd="0" destOrd="0" presId="urn:microsoft.com/office/officeart/2016/7/layout/BasicProcessNew"/>
    <dgm:cxn modelId="{31058B86-4C7C-4A62-BEF4-C98748054ABE}" srcId="{11CC7FEF-B655-4D01-BF18-50B6E2464467}" destId="{8C89F437-B671-4B0B-801F-C9809FE562FA}" srcOrd="3" destOrd="0" parTransId="{D5D3AD87-7BA8-4940-A7F4-21480E3BA95A}" sibTransId="{89245A96-70A8-4555-955E-CC3D8F35872F}"/>
    <dgm:cxn modelId="{9D2E7D8B-D3EF-4DC8-86FF-1FAE1082CEC5}" type="presOf" srcId="{BBBFF09B-E26E-4F07-95D0-87E1AEB23AEF}" destId="{7C9A2D8E-12E1-4403-AE3D-7CD07319B3D4}" srcOrd="0" destOrd="0" presId="urn:microsoft.com/office/officeart/2016/7/layout/BasicProcessNew"/>
    <dgm:cxn modelId="{3DB47EA1-E282-47C8-9C0F-3C5C0CFFCAFC}" type="presOf" srcId="{F1F5AB53-CEA8-4401-B007-115563674C31}" destId="{C576E142-9511-46F2-A32B-A81A7BA40B16}" srcOrd="0" destOrd="0" presId="urn:microsoft.com/office/officeart/2016/7/layout/BasicProcessNew"/>
    <dgm:cxn modelId="{B4244BB3-D92D-44F7-B7FA-51B3BEF4D99B}" srcId="{11CC7FEF-B655-4D01-BF18-50B6E2464467}" destId="{50BBA794-78E4-4C89-B8FB-4BB224C63240}" srcOrd="1" destOrd="0" parTransId="{AAFA4175-058E-473A-8B45-C1DE780A8D0C}" sibTransId="{BBBFF09B-E26E-4F07-95D0-87E1AEB23AEF}"/>
    <dgm:cxn modelId="{F2BCAACB-E2D0-455B-AE59-F70754D9B186}" type="presOf" srcId="{2C1C3928-1110-4CE9-B5BD-0F0225B205FA}" destId="{0AB3F0E0-B0FB-4C1B-8C90-D80F286FF7E1}" srcOrd="0" destOrd="0" presId="urn:microsoft.com/office/officeart/2016/7/layout/BasicProcessNew"/>
    <dgm:cxn modelId="{6E8093D5-3F77-4AF6-A539-BF8A1FCD13CA}" srcId="{11CC7FEF-B655-4D01-BF18-50B6E2464467}" destId="{05456B55-9D64-46FD-9113-2A1D26AB7908}" srcOrd="2" destOrd="0" parTransId="{3E265D25-7F2D-4890-BBF9-987BC0731733}" sibTransId="{F1F5AB53-CEA8-4401-B007-115563674C31}"/>
    <dgm:cxn modelId="{818BF0EA-3671-4335-82B0-70FB3B95D653}" type="presOf" srcId="{11CC7FEF-B655-4D01-BF18-50B6E2464467}" destId="{D279C2C1-5181-48E8-8949-E51B8BF14CCF}" srcOrd="0" destOrd="0" presId="urn:microsoft.com/office/officeart/2016/7/layout/BasicProcessNew"/>
    <dgm:cxn modelId="{DF4608FE-053C-42E7-B7A4-7C7FA0211420}" srcId="{11CC7FEF-B655-4D01-BF18-50B6E2464467}" destId="{BFC9AEF3-0D5C-45A1-83F6-A3E8B3E362DB}" srcOrd="0" destOrd="0" parTransId="{4615F37C-4096-48BD-96BF-A13F53119DD1}" sibTransId="{1C7F09F4-021F-4FDC-A5B9-17830F478AF1}"/>
    <dgm:cxn modelId="{5F63979A-53D9-45FA-937C-114DEEF0A7D2}" type="presParOf" srcId="{D279C2C1-5181-48E8-8949-E51B8BF14CCF}" destId="{0F93B6DC-8A9A-4178-8022-124830C8EECC}" srcOrd="0" destOrd="0" presId="urn:microsoft.com/office/officeart/2016/7/layout/BasicProcessNew"/>
    <dgm:cxn modelId="{327659BD-0136-4305-8CE1-471D43AC466B}" type="presParOf" srcId="{D279C2C1-5181-48E8-8949-E51B8BF14CCF}" destId="{2F9B0B1B-35FA-4782-8EB9-3164EAFCDB51}" srcOrd="1" destOrd="0" presId="urn:microsoft.com/office/officeart/2016/7/layout/BasicProcessNew"/>
    <dgm:cxn modelId="{892F5CD1-56C3-48D6-84ED-91F46F040EC2}" type="presParOf" srcId="{D279C2C1-5181-48E8-8949-E51B8BF14CCF}" destId="{74F576DC-5E29-4CE0-A42B-66126B525D6B}" srcOrd="2" destOrd="0" presId="urn:microsoft.com/office/officeart/2016/7/layout/BasicProcessNew"/>
    <dgm:cxn modelId="{18E03E43-CDAC-465D-B2B1-AA81DCBB5741}" type="presParOf" srcId="{D279C2C1-5181-48E8-8949-E51B8BF14CCF}" destId="{3B3EAAAB-B9FA-46E6-A6E0-4739D16DEF3A}" srcOrd="3" destOrd="0" presId="urn:microsoft.com/office/officeart/2016/7/layout/BasicProcessNew"/>
    <dgm:cxn modelId="{F0A83A20-DE2D-4473-80F8-BA3848BB0260}" type="presParOf" srcId="{D279C2C1-5181-48E8-8949-E51B8BF14CCF}" destId="{742BF8D4-6AC7-4673-9E28-8BD9277D2134}" srcOrd="4" destOrd="0" presId="urn:microsoft.com/office/officeart/2016/7/layout/BasicProcessNew"/>
    <dgm:cxn modelId="{648B99F4-601F-4C5D-9F70-2A0CE1E7A472}" type="presParOf" srcId="{D279C2C1-5181-48E8-8949-E51B8BF14CCF}" destId="{156D8897-9ACF-4DE4-BAF9-BF92C39EB118}" srcOrd="5" destOrd="0" presId="urn:microsoft.com/office/officeart/2016/7/layout/BasicProcessNew"/>
    <dgm:cxn modelId="{A3DD58CD-38F7-4F42-A981-513625422A58}" type="presParOf" srcId="{D279C2C1-5181-48E8-8949-E51B8BF14CCF}" destId="{7C9A2D8E-12E1-4403-AE3D-7CD07319B3D4}" srcOrd="6" destOrd="0" presId="urn:microsoft.com/office/officeart/2016/7/layout/BasicProcessNew"/>
    <dgm:cxn modelId="{AB50572B-8A79-4998-8CA1-E7DE6D99C496}" type="presParOf" srcId="{D279C2C1-5181-48E8-8949-E51B8BF14CCF}" destId="{B46FBD29-68D5-4BE2-AAFA-8F0AFAD8F91C}" srcOrd="7" destOrd="0" presId="urn:microsoft.com/office/officeart/2016/7/layout/BasicProcessNew"/>
    <dgm:cxn modelId="{0BDE213C-AA6E-4604-81F9-5DF973465975}" type="presParOf" srcId="{D279C2C1-5181-48E8-8949-E51B8BF14CCF}" destId="{32580C8E-BC43-457B-91F9-5D5936FFBB4A}" srcOrd="8" destOrd="0" presId="urn:microsoft.com/office/officeart/2016/7/layout/BasicProcessNew"/>
    <dgm:cxn modelId="{8580FB84-B652-405B-B626-FF2D1CCA35D9}" type="presParOf" srcId="{D279C2C1-5181-48E8-8949-E51B8BF14CCF}" destId="{65154C5A-A293-48E3-9459-516D902A13A6}" srcOrd="9" destOrd="0" presId="urn:microsoft.com/office/officeart/2016/7/layout/BasicProcessNew"/>
    <dgm:cxn modelId="{A25E6822-55D4-4FF5-9A51-8A81DE9890EC}" type="presParOf" srcId="{D279C2C1-5181-48E8-8949-E51B8BF14CCF}" destId="{C576E142-9511-46F2-A32B-A81A7BA40B16}" srcOrd="10" destOrd="0" presId="urn:microsoft.com/office/officeart/2016/7/layout/BasicProcessNew"/>
    <dgm:cxn modelId="{391B2CA9-9F81-449D-9547-F1708CF5825E}" type="presParOf" srcId="{D279C2C1-5181-48E8-8949-E51B8BF14CCF}" destId="{A33B1FFF-0424-42D5-AE08-564B9A529EAE}" srcOrd="11" destOrd="0" presId="urn:microsoft.com/office/officeart/2016/7/layout/BasicProcessNew"/>
    <dgm:cxn modelId="{BA8AC385-19BA-4CCA-A206-B3371E6F3266}" type="presParOf" srcId="{D279C2C1-5181-48E8-8949-E51B8BF14CCF}" destId="{9E892BD3-8E75-465D-9E22-5AE3D64AFC5E}" srcOrd="12" destOrd="0" presId="urn:microsoft.com/office/officeart/2016/7/layout/BasicProcessNew"/>
    <dgm:cxn modelId="{A8970ED3-E6AD-402E-904E-A285FCDAB92A}" type="presParOf" srcId="{D279C2C1-5181-48E8-8949-E51B8BF14CCF}" destId="{CA71A0D5-C3ED-440E-B024-FCD5153795D2}" srcOrd="13" destOrd="0" presId="urn:microsoft.com/office/officeart/2016/7/layout/BasicProcessNew"/>
    <dgm:cxn modelId="{9BCEA909-7BEA-4780-8C90-D6D3736868FE}" type="presParOf" srcId="{D279C2C1-5181-48E8-8949-E51B8BF14CCF}" destId="{583FC4C7-BCF6-4EA8-8ADF-EB79F824A027}" srcOrd="14" destOrd="0" presId="urn:microsoft.com/office/officeart/2016/7/layout/BasicProcessNew"/>
    <dgm:cxn modelId="{6E82DAA7-CB5C-42C8-A828-0860602496C7}" type="presParOf" srcId="{D279C2C1-5181-48E8-8949-E51B8BF14CCF}" destId="{9F175DF3-8EF2-499F-90AF-C6C0656DB89A}" srcOrd="15" destOrd="0" presId="urn:microsoft.com/office/officeart/2016/7/layout/BasicProcessNew"/>
    <dgm:cxn modelId="{5AE2D3CD-C378-490A-AF20-94D9E9A93112}" type="presParOf" srcId="{D279C2C1-5181-48E8-8949-E51B8BF14CCF}" destId="{0AB3F0E0-B0FB-4C1B-8C90-D80F286FF7E1}" srcOrd="16"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3D3A5-BCE9-4A1E-B017-33ED464BBED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FF340E7-31D8-4333-B377-18BD46030524}">
      <dgm:prSet/>
      <dgm:spPr/>
      <dgm:t>
        <a:bodyPr/>
        <a:lstStyle/>
        <a:p>
          <a:r>
            <a:rPr lang="en-US"/>
            <a:t>Understand the concept of an enterprise social graph and its significance in modern organizational dynamics.</a:t>
          </a:r>
        </a:p>
      </dgm:t>
    </dgm:pt>
    <dgm:pt modelId="{8FECB849-BD42-496D-809A-B589D1AA60A8}" type="parTrans" cxnId="{C546707E-11AC-4442-A535-48C3542FDF52}">
      <dgm:prSet/>
      <dgm:spPr/>
      <dgm:t>
        <a:bodyPr/>
        <a:lstStyle/>
        <a:p>
          <a:endParaRPr lang="en-US"/>
        </a:p>
      </dgm:t>
    </dgm:pt>
    <dgm:pt modelId="{E4266D62-DD3C-4ADD-A649-AB5251739E3C}" type="sibTrans" cxnId="{C546707E-11AC-4442-A535-48C3542FDF52}">
      <dgm:prSet/>
      <dgm:spPr/>
      <dgm:t>
        <a:bodyPr/>
        <a:lstStyle/>
        <a:p>
          <a:endParaRPr lang="en-US"/>
        </a:p>
      </dgm:t>
    </dgm:pt>
    <dgm:pt modelId="{423AEF5E-E107-44A3-A19E-0BE1B28E2158}">
      <dgm:prSet/>
      <dgm:spPr/>
      <dgm:t>
        <a:bodyPr/>
        <a:lstStyle/>
        <a:p>
          <a:r>
            <a:rPr lang="en-US"/>
            <a:t>Differentiate between centralized, decentralized (federated), and distributed (peer-to-peer) social graph architectures, and assess their respective pros and cons.</a:t>
          </a:r>
        </a:p>
      </dgm:t>
    </dgm:pt>
    <dgm:pt modelId="{06990719-5CB4-4001-9F15-3DFAF5F22BB2}" type="parTrans" cxnId="{57023ADE-DB8D-4937-8B2F-5C0D995B7E03}">
      <dgm:prSet/>
      <dgm:spPr/>
      <dgm:t>
        <a:bodyPr/>
        <a:lstStyle/>
        <a:p>
          <a:endParaRPr lang="en-US"/>
        </a:p>
      </dgm:t>
    </dgm:pt>
    <dgm:pt modelId="{5056A26C-F73B-4E66-AD8B-9D03F2E0E5F3}" type="sibTrans" cxnId="{57023ADE-DB8D-4937-8B2F-5C0D995B7E03}">
      <dgm:prSet/>
      <dgm:spPr/>
      <dgm:t>
        <a:bodyPr/>
        <a:lstStyle/>
        <a:p>
          <a:endParaRPr lang="en-US"/>
        </a:p>
      </dgm:t>
    </dgm:pt>
    <dgm:pt modelId="{572C6482-3A05-4416-B287-D172B44A662A}">
      <dgm:prSet/>
      <dgm:spPr/>
      <dgm:t>
        <a:bodyPr/>
        <a:lstStyle/>
        <a:p>
          <a:r>
            <a:rPr lang="en-US" dirty="0"/>
            <a:t>Understanding the concept of a social graph: Educate participants about what a social graph is, how it represents relationships between individuals or entities within a network, and its significance in the context of enterprise collaboration.</a:t>
          </a:r>
        </a:p>
      </dgm:t>
    </dgm:pt>
    <dgm:pt modelId="{C5253B53-B2FE-453C-8919-397B10D0E80E}" type="parTrans" cxnId="{A7192192-453C-4D07-AE77-4A87559227F1}">
      <dgm:prSet/>
      <dgm:spPr/>
      <dgm:t>
        <a:bodyPr/>
        <a:lstStyle/>
        <a:p>
          <a:endParaRPr lang="en-US"/>
        </a:p>
      </dgm:t>
    </dgm:pt>
    <dgm:pt modelId="{222DC814-E445-4BFD-AB4F-42DB2FC34DB3}" type="sibTrans" cxnId="{A7192192-453C-4D07-AE77-4A87559227F1}">
      <dgm:prSet/>
      <dgm:spPr/>
      <dgm:t>
        <a:bodyPr/>
        <a:lstStyle/>
        <a:p>
          <a:endParaRPr lang="en-US"/>
        </a:p>
      </dgm:t>
    </dgm:pt>
    <dgm:pt modelId="{8B188939-1AB2-4A22-A706-5A16376E44C7}">
      <dgm:prSet/>
      <dgm:spPr/>
      <dgm:t>
        <a:bodyPr/>
        <a:lstStyle/>
        <a:p>
          <a:r>
            <a:rPr lang="en-US"/>
            <a:t>Exploring social graph technologies: Familiarize participants with various platforms and technologies available for building and managing enterprise social graphs, including APIs, frameworks and software tools.</a:t>
          </a:r>
        </a:p>
      </dgm:t>
    </dgm:pt>
    <dgm:pt modelId="{EF0C64C9-FF8A-488D-B308-116C7619EE8C}" type="parTrans" cxnId="{D9CB82FE-9166-447B-9F18-30A8C15FDDEE}">
      <dgm:prSet/>
      <dgm:spPr/>
      <dgm:t>
        <a:bodyPr/>
        <a:lstStyle/>
        <a:p>
          <a:endParaRPr lang="en-US"/>
        </a:p>
      </dgm:t>
    </dgm:pt>
    <dgm:pt modelId="{54B2B48C-489F-4CC8-8725-F8EC7756196A}" type="sibTrans" cxnId="{D9CB82FE-9166-447B-9F18-30A8C15FDDEE}">
      <dgm:prSet/>
      <dgm:spPr/>
      <dgm:t>
        <a:bodyPr/>
        <a:lstStyle/>
        <a:p>
          <a:endParaRPr lang="en-US"/>
        </a:p>
      </dgm:t>
    </dgm:pt>
    <dgm:pt modelId="{D2C28274-B19C-4B66-922D-A8E8B632322A}" type="pres">
      <dgm:prSet presAssocID="{8293D3A5-BCE9-4A1E-B017-33ED464BBEDD}" presName="root" presStyleCnt="0">
        <dgm:presLayoutVars>
          <dgm:dir/>
          <dgm:resizeHandles val="exact"/>
        </dgm:presLayoutVars>
      </dgm:prSet>
      <dgm:spPr/>
    </dgm:pt>
    <dgm:pt modelId="{1EEEDB5D-F07D-479D-A6F2-C4C3EE413366}" type="pres">
      <dgm:prSet presAssocID="{EFF340E7-31D8-4333-B377-18BD46030524}" presName="compNode" presStyleCnt="0"/>
      <dgm:spPr/>
    </dgm:pt>
    <dgm:pt modelId="{D10E8EED-0990-4D3E-9397-4FD810B7E09C}" type="pres">
      <dgm:prSet presAssocID="{EFF340E7-31D8-4333-B377-18BD46030524}" presName="bgRect" presStyleLbl="bgShp" presStyleIdx="0" presStyleCnt="4"/>
      <dgm:spPr/>
    </dgm:pt>
    <dgm:pt modelId="{3C0641B9-4932-4C82-9850-1297188C62A0}" type="pres">
      <dgm:prSet presAssocID="{EFF340E7-31D8-4333-B377-18BD460305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tatistics"/>
        </a:ext>
      </dgm:extLst>
    </dgm:pt>
    <dgm:pt modelId="{E72BEA28-D7B5-43F4-9EF1-090A954689E2}" type="pres">
      <dgm:prSet presAssocID="{EFF340E7-31D8-4333-B377-18BD46030524}" presName="spaceRect" presStyleCnt="0"/>
      <dgm:spPr/>
    </dgm:pt>
    <dgm:pt modelId="{C29FB668-75FC-4913-A679-F8DB474C4ACC}" type="pres">
      <dgm:prSet presAssocID="{EFF340E7-31D8-4333-B377-18BD46030524}" presName="parTx" presStyleLbl="revTx" presStyleIdx="0" presStyleCnt="4">
        <dgm:presLayoutVars>
          <dgm:chMax val="0"/>
          <dgm:chPref val="0"/>
        </dgm:presLayoutVars>
      </dgm:prSet>
      <dgm:spPr/>
    </dgm:pt>
    <dgm:pt modelId="{BED0C208-AD82-4F8C-9EE6-0509075D34C5}" type="pres">
      <dgm:prSet presAssocID="{E4266D62-DD3C-4ADD-A649-AB5251739E3C}" presName="sibTrans" presStyleCnt="0"/>
      <dgm:spPr/>
    </dgm:pt>
    <dgm:pt modelId="{6969BD87-EF04-4EA3-A6A6-67E2009DD1C1}" type="pres">
      <dgm:prSet presAssocID="{423AEF5E-E107-44A3-A19E-0BE1B28E2158}" presName="compNode" presStyleCnt="0"/>
      <dgm:spPr/>
    </dgm:pt>
    <dgm:pt modelId="{10D0EF81-966C-4527-AC35-13BAB0323052}" type="pres">
      <dgm:prSet presAssocID="{423AEF5E-E107-44A3-A19E-0BE1B28E2158}" presName="bgRect" presStyleLbl="bgShp" presStyleIdx="1" presStyleCnt="4"/>
      <dgm:spPr/>
    </dgm:pt>
    <dgm:pt modelId="{C7AC023A-723D-493D-A241-2A302DC1B0CC}" type="pres">
      <dgm:prSet presAssocID="{423AEF5E-E107-44A3-A19E-0BE1B28E2158}"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ocial Network"/>
        </a:ext>
      </dgm:extLst>
    </dgm:pt>
    <dgm:pt modelId="{FFA5DC6C-B787-45DB-A05B-13C4A8F29DF5}" type="pres">
      <dgm:prSet presAssocID="{423AEF5E-E107-44A3-A19E-0BE1B28E2158}" presName="spaceRect" presStyleCnt="0"/>
      <dgm:spPr/>
    </dgm:pt>
    <dgm:pt modelId="{3966B59D-6981-431C-97F9-C225BA5269E2}" type="pres">
      <dgm:prSet presAssocID="{423AEF5E-E107-44A3-A19E-0BE1B28E2158}" presName="parTx" presStyleLbl="revTx" presStyleIdx="1" presStyleCnt="4">
        <dgm:presLayoutVars>
          <dgm:chMax val="0"/>
          <dgm:chPref val="0"/>
        </dgm:presLayoutVars>
      </dgm:prSet>
      <dgm:spPr/>
    </dgm:pt>
    <dgm:pt modelId="{38927E59-47E7-4EAF-B425-02152478F242}" type="pres">
      <dgm:prSet presAssocID="{5056A26C-F73B-4E66-AD8B-9D03F2E0E5F3}" presName="sibTrans" presStyleCnt="0"/>
      <dgm:spPr/>
    </dgm:pt>
    <dgm:pt modelId="{CB5C1C09-11FC-47D0-AFFD-F3FBDD7DC98E}" type="pres">
      <dgm:prSet presAssocID="{572C6482-3A05-4416-B287-D172B44A662A}" presName="compNode" presStyleCnt="0"/>
      <dgm:spPr/>
    </dgm:pt>
    <dgm:pt modelId="{D3B9780B-B9C7-4559-AA36-DF9B60A31483}" type="pres">
      <dgm:prSet presAssocID="{572C6482-3A05-4416-B287-D172B44A662A}" presName="bgRect" presStyleLbl="bgShp" presStyleIdx="2" presStyleCnt="4"/>
      <dgm:spPr/>
    </dgm:pt>
    <dgm:pt modelId="{A3BF31C9-696E-46FB-AD1F-1DC889E692DF}" type="pres">
      <dgm:prSet presAssocID="{572C6482-3A05-4416-B287-D172B44A662A}"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User Network"/>
        </a:ext>
      </dgm:extLst>
    </dgm:pt>
    <dgm:pt modelId="{8E0EC848-961A-4431-9977-7E07CDBE1C2F}" type="pres">
      <dgm:prSet presAssocID="{572C6482-3A05-4416-B287-D172B44A662A}" presName="spaceRect" presStyleCnt="0"/>
      <dgm:spPr/>
    </dgm:pt>
    <dgm:pt modelId="{22137132-A428-4129-9A58-97D5ECEFCF13}" type="pres">
      <dgm:prSet presAssocID="{572C6482-3A05-4416-B287-D172B44A662A}" presName="parTx" presStyleLbl="revTx" presStyleIdx="2" presStyleCnt="4">
        <dgm:presLayoutVars>
          <dgm:chMax val="0"/>
          <dgm:chPref val="0"/>
        </dgm:presLayoutVars>
      </dgm:prSet>
      <dgm:spPr/>
    </dgm:pt>
    <dgm:pt modelId="{10FE706C-AA51-4D1C-9058-5107DFA4DB17}" type="pres">
      <dgm:prSet presAssocID="{222DC814-E445-4BFD-AB4F-42DB2FC34DB3}" presName="sibTrans" presStyleCnt="0"/>
      <dgm:spPr/>
    </dgm:pt>
    <dgm:pt modelId="{F5E8B35E-8826-459E-95D1-6E0DE76BE179}" type="pres">
      <dgm:prSet presAssocID="{8B188939-1AB2-4A22-A706-5A16376E44C7}" presName="compNode" presStyleCnt="0"/>
      <dgm:spPr/>
    </dgm:pt>
    <dgm:pt modelId="{D5EBEC41-DCA7-49DB-B2B0-672F469434D1}" type="pres">
      <dgm:prSet presAssocID="{8B188939-1AB2-4A22-A706-5A16376E44C7}" presName="bgRect" presStyleLbl="bgShp" presStyleIdx="3" presStyleCnt="4"/>
      <dgm:spPr/>
    </dgm:pt>
    <dgm:pt modelId="{9D65D807-D515-4814-95A9-FDE37025CA13}" type="pres">
      <dgm:prSet presAssocID="{8B188939-1AB2-4A22-A706-5A16376E44C7}"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Presentation with Bar Chart"/>
        </a:ext>
      </dgm:extLst>
    </dgm:pt>
    <dgm:pt modelId="{BBBC9029-847B-4BDC-93CF-5FDA9C921E30}" type="pres">
      <dgm:prSet presAssocID="{8B188939-1AB2-4A22-A706-5A16376E44C7}" presName="spaceRect" presStyleCnt="0"/>
      <dgm:spPr/>
    </dgm:pt>
    <dgm:pt modelId="{AE484EF7-A5C8-4FF7-A684-17C23607DAF1}" type="pres">
      <dgm:prSet presAssocID="{8B188939-1AB2-4A22-A706-5A16376E44C7}" presName="parTx" presStyleLbl="revTx" presStyleIdx="3" presStyleCnt="4">
        <dgm:presLayoutVars>
          <dgm:chMax val="0"/>
          <dgm:chPref val="0"/>
        </dgm:presLayoutVars>
      </dgm:prSet>
      <dgm:spPr/>
    </dgm:pt>
  </dgm:ptLst>
  <dgm:cxnLst>
    <dgm:cxn modelId="{3F571308-BD07-4410-99F6-2106953F8A03}" type="presOf" srcId="{8293D3A5-BCE9-4A1E-B017-33ED464BBEDD}" destId="{D2C28274-B19C-4B66-922D-A8E8B632322A}" srcOrd="0" destOrd="0" presId="urn:microsoft.com/office/officeart/2018/2/layout/IconVerticalSolidList"/>
    <dgm:cxn modelId="{4C18EA26-BD02-45F8-B77B-0F6C52968FC4}" type="presOf" srcId="{572C6482-3A05-4416-B287-D172B44A662A}" destId="{22137132-A428-4129-9A58-97D5ECEFCF13}" srcOrd="0" destOrd="0" presId="urn:microsoft.com/office/officeart/2018/2/layout/IconVerticalSolidList"/>
    <dgm:cxn modelId="{CD83883F-508D-4A0D-AD47-345F574CC3E0}" type="presOf" srcId="{8B188939-1AB2-4A22-A706-5A16376E44C7}" destId="{AE484EF7-A5C8-4FF7-A684-17C23607DAF1}" srcOrd="0" destOrd="0" presId="urn:microsoft.com/office/officeart/2018/2/layout/IconVerticalSolidList"/>
    <dgm:cxn modelId="{C546707E-11AC-4442-A535-48C3542FDF52}" srcId="{8293D3A5-BCE9-4A1E-B017-33ED464BBEDD}" destId="{EFF340E7-31D8-4333-B377-18BD46030524}" srcOrd="0" destOrd="0" parTransId="{8FECB849-BD42-496D-809A-B589D1AA60A8}" sibTransId="{E4266D62-DD3C-4ADD-A649-AB5251739E3C}"/>
    <dgm:cxn modelId="{A7192192-453C-4D07-AE77-4A87559227F1}" srcId="{8293D3A5-BCE9-4A1E-B017-33ED464BBEDD}" destId="{572C6482-3A05-4416-B287-D172B44A662A}" srcOrd="2" destOrd="0" parTransId="{C5253B53-B2FE-453C-8919-397B10D0E80E}" sibTransId="{222DC814-E445-4BFD-AB4F-42DB2FC34DB3}"/>
    <dgm:cxn modelId="{A1315795-8BF8-4F15-AF0B-025EF999B924}" type="presOf" srcId="{EFF340E7-31D8-4333-B377-18BD46030524}" destId="{C29FB668-75FC-4913-A679-F8DB474C4ACC}" srcOrd="0" destOrd="0" presId="urn:microsoft.com/office/officeart/2018/2/layout/IconVerticalSolidList"/>
    <dgm:cxn modelId="{8D742AC8-7C43-492B-8A06-A0CD79AC7C25}" type="presOf" srcId="{423AEF5E-E107-44A3-A19E-0BE1B28E2158}" destId="{3966B59D-6981-431C-97F9-C225BA5269E2}" srcOrd="0" destOrd="0" presId="urn:microsoft.com/office/officeart/2018/2/layout/IconVerticalSolidList"/>
    <dgm:cxn modelId="{57023ADE-DB8D-4937-8B2F-5C0D995B7E03}" srcId="{8293D3A5-BCE9-4A1E-B017-33ED464BBEDD}" destId="{423AEF5E-E107-44A3-A19E-0BE1B28E2158}" srcOrd="1" destOrd="0" parTransId="{06990719-5CB4-4001-9F15-3DFAF5F22BB2}" sibTransId="{5056A26C-F73B-4E66-AD8B-9D03F2E0E5F3}"/>
    <dgm:cxn modelId="{D9CB82FE-9166-447B-9F18-30A8C15FDDEE}" srcId="{8293D3A5-BCE9-4A1E-B017-33ED464BBEDD}" destId="{8B188939-1AB2-4A22-A706-5A16376E44C7}" srcOrd="3" destOrd="0" parTransId="{EF0C64C9-FF8A-488D-B308-116C7619EE8C}" sibTransId="{54B2B48C-489F-4CC8-8725-F8EC7756196A}"/>
    <dgm:cxn modelId="{D74D75FF-FC04-4611-AFE9-EBDD12350F5B}" type="presParOf" srcId="{D2C28274-B19C-4B66-922D-A8E8B632322A}" destId="{1EEEDB5D-F07D-479D-A6F2-C4C3EE413366}" srcOrd="0" destOrd="0" presId="urn:microsoft.com/office/officeart/2018/2/layout/IconVerticalSolidList"/>
    <dgm:cxn modelId="{3B249C1A-F999-4936-A5BE-34C8A4E3CA24}" type="presParOf" srcId="{1EEEDB5D-F07D-479D-A6F2-C4C3EE413366}" destId="{D10E8EED-0990-4D3E-9397-4FD810B7E09C}" srcOrd="0" destOrd="0" presId="urn:microsoft.com/office/officeart/2018/2/layout/IconVerticalSolidList"/>
    <dgm:cxn modelId="{C0981DC4-34FC-4374-A1BC-14F7DA400F68}" type="presParOf" srcId="{1EEEDB5D-F07D-479D-A6F2-C4C3EE413366}" destId="{3C0641B9-4932-4C82-9850-1297188C62A0}" srcOrd="1" destOrd="0" presId="urn:microsoft.com/office/officeart/2018/2/layout/IconVerticalSolidList"/>
    <dgm:cxn modelId="{57636986-B528-4663-8518-C690B9D20DEF}" type="presParOf" srcId="{1EEEDB5D-F07D-479D-A6F2-C4C3EE413366}" destId="{E72BEA28-D7B5-43F4-9EF1-090A954689E2}" srcOrd="2" destOrd="0" presId="urn:microsoft.com/office/officeart/2018/2/layout/IconVerticalSolidList"/>
    <dgm:cxn modelId="{93383A3F-A591-4044-BA34-AFFEEA8D4913}" type="presParOf" srcId="{1EEEDB5D-F07D-479D-A6F2-C4C3EE413366}" destId="{C29FB668-75FC-4913-A679-F8DB474C4ACC}" srcOrd="3" destOrd="0" presId="urn:microsoft.com/office/officeart/2018/2/layout/IconVerticalSolidList"/>
    <dgm:cxn modelId="{3DD1CA6B-30CA-4C3E-8AD2-386A2648F661}" type="presParOf" srcId="{D2C28274-B19C-4B66-922D-A8E8B632322A}" destId="{BED0C208-AD82-4F8C-9EE6-0509075D34C5}" srcOrd="1" destOrd="0" presId="urn:microsoft.com/office/officeart/2018/2/layout/IconVerticalSolidList"/>
    <dgm:cxn modelId="{62F56955-8294-4C3A-B2B3-D1CA409B2287}" type="presParOf" srcId="{D2C28274-B19C-4B66-922D-A8E8B632322A}" destId="{6969BD87-EF04-4EA3-A6A6-67E2009DD1C1}" srcOrd="2" destOrd="0" presId="urn:microsoft.com/office/officeart/2018/2/layout/IconVerticalSolidList"/>
    <dgm:cxn modelId="{26C7A144-3EDD-4701-85FA-B6CD599A3F01}" type="presParOf" srcId="{6969BD87-EF04-4EA3-A6A6-67E2009DD1C1}" destId="{10D0EF81-966C-4527-AC35-13BAB0323052}" srcOrd="0" destOrd="0" presId="urn:microsoft.com/office/officeart/2018/2/layout/IconVerticalSolidList"/>
    <dgm:cxn modelId="{B474A0EE-73A4-4242-A07A-867003CF7F14}" type="presParOf" srcId="{6969BD87-EF04-4EA3-A6A6-67E2009DD1C1}" destId="{C7AC023A-723D-493D-A241-2A302DC1B0CC}" srcOrd="1" destOrd="0" presId="urn:microsoft.com/office/officeart/2018/2/layout/IconVerticalSolidList"/>
    <dgm:cxn modelId="{9910D292-3E0C-47D5-B788-2C6FBB94F208}" type="presParOf" srcId="{6969BD87-EF04-4EA3-A6A6-67E2009DD1C1}" destId="{FFA5DC6C-B787-45DB-A05B-13C4A8F29DF5}" srcOrd="2" destOrd="0" presId="urn:microsoft.com/office/officeart/2018/2/layout/IconVerticalSolidList"/>
    <dgm:cxn modelId="{A1968BE5-6A4F-47BF-870C-5F096B8887F7}" type="presParOf" srcId="{6969BD87-EF04-4EA3-A6A6-67E2009DD1C1}" destId="{3966B59D-6981-431C-97F9-C225BA5269E2}" srcOrd="3" destOrd="0" presId="urn:microsoft.com/office/officeart/2018/2/layout/IconVerticalSolidList"/>
    <dgm:cxn modelId="{BE65334F-5677-49A3-82E7-3B8A6724CDF2}" type="presParOf" srcId="{D2C28274-B19C-4B66-922D-A8E8B632322A}" destId="{38927E59-47E7-4EAF-B425-02152478F242}" srcOrd="3" destOrd="0" presId="urn:microsoft.com/office/officeart/2018/2/layout/IconVerticalSolidList"/>
    <dgm:cxn modelId="{54A5994A-0BCA-4683-9836-25D275F4E6DC}" type="presParOf" srcId="{D2C28274-B19C-4B66-922D-A8E8B632322A}" destId="{CB5C1C09-11FC-47D0-AFFD-F3FBDD7DC98E}" srcOrd="4" destOrd="0" presId="urn:microsoft.com/office/officeart/2018/2/layout/IconVerticalSolidList"/>
    <dgm:cxn modelId="{FBC7F9BB-7760-45FC-90B3-B71665B730B1}" type="presParOf" srcId="{CB5C1C09-11FC-47D0-AFFD-F3FBDD7DC98E}" destId="{D3B9780B-B9C7-4559-AA36-DF9B60A31483}" srcOrd="0" destOrd="0" presId="urn:microsoft.com/office/officeart/2018/2/layout/IconVerticalSolidList"/>
    <dgm:cxn modelId="{C3A0BB63-A0D5-4909-A39D-1E021629D5CA}" type="presParOf" srcId="{CB5C1C09-11FC-47D0-AFFD-F3FBDD7DC98E}" destId="{A3BF31C9-696E-46FB-AD1F-1DC889E692DF}" srcOrd="1" destOrd="0" presId="urn:microsoft.com/office/officeart/2018/2/layout/IconVerticalSolidList"/>
    <dgm:cxn modelId="{90A1B51A-1B82-4C15-B99F-495AA0E87790}" type="presParOf" srcId="{CB5C1C09-11FC-47D0-AFFD-F3FBDD7DC98E}" destId="{8E0EC848-961A-4431-9977-7E07CDBE1C2F}" srcOrd="2" destOrd="0" presId="urn:microsoft.com/office/officeart/2018/2/layout/IconVerticalSolidList"/>
    <dgm:cxn modelId="{53A91D6C-CF79-4C95-85A0-9A169EF377C7}" type="presParOf" srcId="{CB5C1C09-11FC-47D0-AFFD-F3FBDD7DC98E}" destId="{22137132-A428-4129-9A58-97D5ECEFCF13}" srcOrd="3" destOrd="0" presId="urn:microsoft.com/office/officeart/2018/2/layout/IconVerticalSolidList"/>
    <dgm:cxn modelId="{EF87562C-A01C-4118-B228-0706B0EF087F}" type="presParOf" srcId="{D2C28274-B19C-4B66-922D-A8E8B632322A}" destId="{10FE706C-AA51-4D1C-9058-5107DFA4DB17}" srcOrd="5" destOrd="0" presId="urn:microsoft.com/office/officeart/2018/2/layout/IconVerticalSolidList"/>
    <dgm:cxn modelId="{344C306A-2C38-4F07-B556-F04F8A3960AA}" type="presParOf" srcId="{D2C28274-B19C-4B66-922D-A8E8B632322A}" destId="{F5E8B35E-8826-459E-95D1-6E0DE76BE179}" srcOrd="6" destOrd="0" presId="urn:microsoft.com/office/officeart/2018/2/layout/IconVerticalSolidList"/>
    <dgm:cxn modelId="{21CDC310-6688-44D2-AA95-5F35DFFF7DEC}" type="presParOf" srcId="{F5E8B35E-8826-459E-95D1-6E0DE76BE179}" destId="{D5EBEC41-DCA7-49DB-B2B0-672F469434D1}" srcOrd="0" destOrd="0" presId="urn:microsoft.com/office/officeart/2018/2/layout/IconVerticalSolidList"/>
    <dgm:cxn modelId="{4017466F-6F0E-4AF9-A2C6-59C764C0B73A}" type="presParOf" srcId="{F5E8B35E-8826-459E-95D1-6E0DE76BE179}" destId="{9D65D807-D515-4814-95A9-FDE37025CA13}" srcOrd="1" destOrd="0" presId="urn:microsoft.com/office/officeart/2018/2/layout/IconVerticalSolidList"/>
    <dgm:cxn modelId="{5B7A8776-AF70-415A-9E93-37AE071A3933}" type="presParOf" srcId="{F5E8B35E-8826-459E-95D1-6E0DE76BE179}" destId="{BBBC9029-847B-4BDC-93CF-5FDA9C921E30}" srcOrd="2" destOrd="0" presId="urn:microsoft.com/office/officeart/2018/2/layout/IconVerticalSolidList"/>
    <dgm:cxn modelId="{DE6EAC21-D494-457A-92F0-2589B779B0A4}" type="presParOf" srcId="{F5E8B35E-8826-459E-95D1-6E0DE76BE179}" destId="{AE484EF7-A5C8-4FF7-A684-17C23607DA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2BE17C-527E-4D11-AE1E-F9C715A452AF}"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10D3BA03-D0EE-4D78-B1FC-D9278E48BA73}">
      <dgm:prSet/>
      <dgm:spPr/>
      <dgm:t>
        <a:bodyPr/>
        <a:lstStyle/>
        <a:p>
          <a:r>
            <a:rPr lang="en-US" dirty="0"/>
            <a:t>An enterprise social graph can be a valuable tool for organizations in various ways such as identifying experts and knowledge sources, enhanced collaboration, improving communication and decision making.</a:t>
          </a:r>
        </a:p>
      </dgm:t>
    </dgm:pt>
    <dgm:pt modelId="{5EB7C0A4-C906-4E00-939C-270BA71CA6E7}" type="parTrans" cxnId="{B816BEB2-BE1F-44D8-B7A7-7194F93D63B0}">
      <dgm:prSet/>
      <dgm:spPr/>
      <dgm:t>
        <a:bodyPr/>
        <a:lstStyle/>
        <a:p>
          <a:endParaRPr lang="en-US"/>
        </a:p>
      </dgm:t>
    </dgm:pt>
    <dgm:pt modelId="{98C23407-7FCF-40E8-A7E6-09872BB99774}" type="sibTrans" cxnId="{B816BEB2-BE1F-44D8-B7A7-7194F93D63B0}">
      <dgm:prSet/>
      <dgm:spPr/>
      <dgm:t>
        <a:bodyPr/>
        <a:lstStyle/>
        <a:p>
          <a:endParaRPr lang="en-US"/>
        </a:p>
      </dgm:t>
    </dgm:pt>
    <dgm:pt modelId="{A05621CC-84CA-4987-B34A-A2B10E6A6875}">
      <dgm:prSet/>
      <dgm:spPr/>
      <dgm:t>
        <a:bodyPr/>
        <a:lstStyle/>
        <a:p>
          <a:r>
            <a:rPr lang="en-US" dirty="0"/>
            <a:t>Building an enterprise social graph holds significant promise for collaboration, enhancing communication and knowledge sharing within an organization. Through the analysis of expertise, relationships and interactions among the employees, it fosters an efficient and more connected workplace environment.</a:t>
          </a:r>
        </a:p>
      </dgm:t>
    </dgm:pt>
    <dgm:pt modelId="{8CC7465C-8BCD-482C-80CA-915DD62768E3}" type="parTrans" cxnId="{7878D34A-71C4-4293-A80F-820628F713A5}">
      <dgm:prSet/>
      <dgm:spPr/>
      <dgm:t>
        <a:bodyPr/>
        <a:lstStyle/>
        <a:p>
          <a:endParaRPr lang="en-US"/>
        </a:p>
      </dgm:t>
    </dgm:pt>
    <dgm:pt modelId="{C821A9C6-3F7D-4FD6-8CA6-04A2EB7E6407}" type="sibTrans" cxnId="{7878D34A-71C4-4293-A80F-820628F713A5}">
      <dgm:prSet/>
      <dgm:spPr/>
      <dgm:t>
        <a:bodyPr/>
        <a:lstStyle/>
        <a:p>
          <a:endParaRPr lang="en-US"/>
        </a:p>
      </dgm:t>
    </dgm:pt>
    <dgm:pt modelId="{220E0820-75A6-4735-85AB-BF7880B3800C}" type="pres">
      <dgm:prSet presAssocID="{D12BE17C-527E-4D11-AE1E-F9C715A452AF}" presName="outerComposite" presStyleCnt="0">
        <dgm:presLayoutVars>
          <dgm:chMax val="5"/>
          <dgm:dir/>
          <dgm:resizeHandles val="exact"/>
        </dgm:presLayoutVars>
      </dgm:prSet>
      <dgm:spPr/>
    </dgm:pt>
    <dgm:pt modelId="{4E595118-45E9-4172-AC73-4A720B561A7B}" type="pres">
      <dgm:prSet presAssocID="{D12BE17C-527E-4D11-AE1E-F9C715A452AF}" presName="dummyMaxCanvas" presStyleCnt="0">
        <dgm:presLayoutVars/>
      </dgm:prSet>
      <dgm:spPr/>
    </dgm:pt>
    <dgm:pt modelId="{8F1DE6D0-BD43-45B7-B70F-68CE737A10AD}" type="pres">
      <dgm:prSet presAssocID="{D12BE17C-527E-4D11-AE1E-F9C715A452AF}" presName="TwoNodes_1" presStyleLbl="node1" presStyleIdx="0" presStyleCnt="2">
        <dgm:presLayoutVars>
          <dgm:bulletEnabled val="1"/>
        </dgm:presLayoutVars>
      </dgm:prSet>
      <dgm:spPr/>
    </dgm:pt>
    <dgm:pt modelId="{454EE304-0A55-4C5B-B69D-1945F9C9D1A1}" type="pres">
      <dgm:prSet presAssocID="{D12BE17C-527E-4D11-AE1E-F9C715A452AF}" presName="TwoNodes_2" presStyleLbl="node1" presStyleIdx="1" presStyleCnt="2">
        <dgm:presLayoutVars>
          <dgm:bulletEnabled val="1"/>
        </dgm:presLayoutVars>
      </dgm:prSet>
      <dgm:spPr/>
    </dgm:pt>
    <dgm:pt modelId="{68F7C398-BF2E-4DB4-BAAD-922DBAE4DBCB}" type="pres">
      <dgm:prSet presAssocID="{D12BE17C-527E-4D11-AE1E-F9C715A452AF}" presName="TwoConn_1-2" presStyleLbl="fgAccFollowNode1" presStyleIdx="0" presStyleCnt="1">
        <dgm:presLayoutVars>
          <dgm:bulletEnabled val="1"/>
        </dgm:presLayoutVars>
      </dgm:prSet>
      <dgm:spPr/>
    </dgm:pt>
    <dgm:pt modelId="{02ED7A04-712F-40EB-B44B-94CDB8C0C71C}" type="pres">
      <dgm:prSet presAssocID="{D12BE17C-527E-4D11-AE1E-F9C715A452AF}" presName="TwoNodes_1_text" presStyleLbl="node1" presStyleIdx="1" presStyleCnt="2">
        <dgm:presLayoutVars>
          <dgm:bulletEnabled val="1"/>
        </dgm:presLayoutVars>
      </dgm:prSet>
      <dgm:spPr/>
    </dgm:pt>
    <dgm:pt modelId="{8127EC22-AE9A-4DF2-A045-0FCB8020DF7B}" type="pres">
      <dgm:prSet presAssocID="{D12BE17C-527E-4D11-AE1E-F9C715A452AF}" presName="TwoNodes_2_text" presStyleLbl="node1" presStyleIdx="1" presStyleCnt="2">
        <dgm:presLayoutVars>
          <dgm:bulletEnabled val="1"/>
        </dgm:presLayoutVars>
      </dgm:prSet>
      <dgm:spPr/>
    </dgm:pt>
  </dgm:ptLst>
  <dgm:cxnLst>
    <dgm:cxn modelId="{589E1308-25B3-4878-B59D-35D0EFBF8BB4}" type="presOf" srcId="{98C23407-7FCF-40E8-A7E6-09872BB99774}" destId="{68F7C398-BF2E-4DB4-BAAD-922DBAE4DBCB}" srcOrd="0" destOrd="0" presId="urn:microsoft.com/office/officeart/2005/8/layout/vProcess5"/>
    <dgm:cxn modelId="{7878D34A-71C4-4293-A80F-820628F713A5}" srcId="{D12BE17C-527E-4D11-AE1E-F9C715A452AF}" destId="{A05621CC-84CA-4987-B34A-A2B10E6A6875}" srcOrd="1" destOrd="0" parTransId="{8CC7465C-8BCD-482C-80CA-915DD62768E3}" sibTransId="{C821A9C6-3F7D-4FD6-8CA6-04A2EB7E6407}"/>
    <dgm:cxn modelId="{6D3B729E-839F-40FC-BC9B-F77AAD01428A}" type="presOf" srcId="{10D3BA03-D0EE-4D78-B1FC-D9278E48BA73}" destId="{02ED7A04-712F-40EB-B44B-94CDB8C0C71C}" srcOrd="1" destOrd="0" presId="urn:microsoft.com/office/officeart/2005/8/layout/vProcess5"/>
    <dgm:cxn modelId="{9C00B9A9-2DF2-496E-9281-AC6CD3EFF56A}" type="presOf" srcId="{10D3BA03-D0EE-4D78-B1FC-D9278E48BA73}" destId="{8F1DE6D0-BD43-45B7-B70F-68CE737A10AD}" srcOrd="0" destOrd="0" presId="urn:microsoft.com/office/officeart/2005/8/layout/vProcess5"/>
    <dgm:cxn modelId="{B816BEB2-BE1F-44D8-B7A7-7194F93D63B0}" srcId="{D12BE17C-527E-4D11-AE1E-F9C715A452AF}" destId="{10D3BA03-D0EE-4D78-B1FC-D9278E48BA73}" srcOrd="0" destOrd="0" parTransId="{5EB7C0A4-C906-4E00-939C-270BA71CA6E7}" sibTransId="{98C23407-7FCF-40E8-A7E6-09872BB99774}"/>
    <dgm:cxn modelId="{4C71EBB2-9D8C-4635-97F6-CC626B6589A1}" type="presOf" srcId="{A05621CC-84CA-4987-B34A-A2B10E6A6875}" destId="{8127EC22-AE9A-4DF2-A045-0FCB8020DF7B}" srcOrd="1" destOrd="0" presId="urn:microsoft.com/office/officeart/2005/8/layout/vProcess5"/>
    <dgm:cxn modelId="{D4A99DBD-77A7-4A22-8C2C-C0ECD27965CD}" type="presOf" srcId="{A05621CC-84CA-4987-B34A-A2B10E6A6875}" destId="{454EE304-0A55-4C5B-B69D-1945F9C9D1A1}" srcOrd="0" destOrd="0" presId="urn:microsoft.com/office/officeart/2005/8/layout/vProcess5"/>
    <dgm:cxn modelId="{BB1F1AE4-A929-49EA-9019-2303D64AC1FC}" type="presOf" srcId="{D12BE17C-527E-4D11-AE1E-F9C715A452AF}" destId="{220E0820-75A6-4735-85AB-BF7880B3800C}" srcOrd="0" destOrd="0" presId="urn:microsoft.com/office/officeart/2005/8/layout/vProcess5"/>
    <dgm:cxn modelId="{0EAF8207-3E1A-4045-A3D2-C589C1B02DB9}" type="presParOf" srcId="{220E0820-75A6-4735-85AB-BF7880B3800C}" destId="{4E595118-45E9-4172-AC73-4A720B561A7B}" srcOrd="0" destOrd="0" presId="urn:microsoft.com/office/officeart/2005/8/layout/vProcess5"/>
    <dgm:cxn modelId="{92392E3E-DD0E-41B4-8A9A-E0C705028E83}" type="presParOf" srcId="{220E0820-75A6-4735-85AB-BF7880B3800C}" destId="{8F1DE6D0-BD43-45B7-B70F-68CE737A10AD}" srcOrd="1" destOrd="0" presId="urn:microsoft.com/office/officeart/2005/8/layout/vProcess5"/>
    <dgm:cxn modelId="{3371FA32-9BE4-4A6E-B00A-475F46EB2FD9}" type="presParOf" srcId="{220E0820-75A6-4735-85AB-BF7880B3800C}" destId="{454EE304-0A55-4C5B-B69D-1945F9C9D1A1}" srcOrd="2" destOrd="0" presId="urn:microsoft.com/office/officeart/2005/8/layout/vProcess5"/>
    <dgm:cxn modelId="{E0310737-3F46-4E32-A5FC-E0231E67BCE2}" type="presParOf" srcId="{220E0820-75A6-4735-85AB-BF7880B3800C}" destId="{68F7C398-BF2E-4DB4-BAAD-922DBAE4DBCB}" srcOrd="3" destOrd="0" presId="urn:microsoft.com/office/officeart/2005/8/layout/vProcess5"/>
    <dgm:cxn modelId="{0EAEDEC4-D12A-4D35-8181-F07806026B07}" type="presParOf" srcId="{220E0820-75A6-4735-85AB-BF7880B3800C}" destId="{02ED7A04-712F-40EB-B44B-94CDB8C0C71C}" srcOrd="4" destOrd="0" presId="urn:microsoft.com/office/officeart/2005/8/layout/vProcess5"/>
    <dgm:cxn modelId="{7734FCDD-BFEF-478B-B17A-8BD121C77690}" type="presParOf" srcId="{220E0820-75A6-4735-85AB-BF7880B3800C}" destId="{8127EC22-AE9A-4DF2-A045-0FCB8020DF7B}"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0D0A71-5CB6-4114-A500-CC314AC2F69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D72938E-A10F-4465-9B98-7A126C43322F}">
      <dgm:prSet/>
      <dgm:spPr/>
      <dgm:t>
        <a:bodyPr/>
        <a:lstStyle/>
        <a:p>
          <a:r>
            <a:rPr lang="en-US" dirty="0"/>
            <a:t>In conclusion, the enterprise social graph serves as a dynamic representation of the interconnected relationships and interactions within an organization. By mapping out the social fabric of the company, it provides valuable insights into collaboration patterns, organizational structure, communication channels, and expertise distribution.</a:t>
          </a:r>
        </a:p>
      </dgm:t>
    </dgm:pt>
    <dgm:pt modelId="{A29B251C-6D07-4B63-8D2D-05CD93F855B0}" type="parTrans" cxnId="{3E1C78B9-F4E4-478B-97A1-71FD56BE4F2F}">
      <dgm:prSet/>
      <dgm:spPr/>
      <dgm:t>
        <a:bodyPr/>
        <a:lstStyle/>
        <a:p>
          <a:endParaRPr lang="en-US"/>
        </a:p>
      </dgm:t>
    </dgm:pt>
    <dgm:pt modelId="{5A02EBD1-526A-4DD2-BB0D-5A7DE69DD156}" type="sibTrans" cxnId="{3E1C78B9-F4E4-478B-97A1-71FD56BE4F2F}">
      <dgm:prSet/>
      <dgm:spPr/>
      <dgm:t>
        <a:bodyPr/>
        <a:lstStyle/>
        <a:p>
          <a:endParaRPr lang="en-US"/>
        </a:p>
      </dgm:t>
    </dgm:pt>
    <dgm:pt modelId="{C2EAAEBA-37FE-4445-80AA-7728878B5D06}">
      <dgm:prSet/>
      <dgm:spPr/>
      <dgm:t>
        <a:bodyPr/>
        <a:lstStyle/>
        <a:p>
          <a:r>
            <a:rPr lang="en-US"/>
            <a:t>Leveraging the enterprise social graph can facilitate enhanced collaboration, improved communication, better talent management, and informed decision-making processes. Ultimately, it contributes to fostering a more connected and collaborative organizational culture, driving productivity, innovation, and employee engagement.</a:t>
          </a:r>
        </a:p>
      </dgm:t>
    </dgm:pt>
    <dgm:pt modelId="{7EC6583F-F815-482C-9ED9-DB247AD3DA3E}" type="parTrans" cxnId="{F26E06C1-9AA0-4F7E-91A2-1A0E0327DAF2}">
      <dgm:prSet/>
      <dgm:spPr/>
      <dgm:t>
        <a:bodyPr/>
        <a:lstStyle/>
        <a:p>
          <a:endParaRPr lang="en-US"/>
        </a:p>
      </dgm:t>
    </dgm:pt>
    <dgm:pt modelId="{A264FC62-9610-432F-8A52-401639A191DA}" type="sibTrans" cxnId="{F26E06C1-9AA0-4F7E-91A2-1A0E0327DAF2}">
      <dgm:prSet/>
      <dgm:spPr/>
      <dgm:t>
        <a:bodyPr/>
        <a:lstStyle/>
        <a:p>
          <a:endParaRPr lang="en-US"/>
        </a:p>
      </dgm:t>
    </dgm:pt>
    <dgm:pt modelId="{F1899EF3-DC47-4230-A689-24122F98B123}" type="pres">
      <dgm:prSet presAssocID="{FD0D0A71-5CB6-4114-A500-CC314AC2F695}" presName="root" presStyleCnt="0">
        <dgm:presLayoutVars>
          <dgm:dir/>
          <dgm:resizeHandles val="exact"/>
        </dgm:presLayoutVars>
      </dgm:prSet>
      <dgm:spPr/>
    </dgm:pt>
    <dgm:pt modelId="{F9EE3B4B-62B2-4471-A233-DE17A7977556}" type="pres">
      <dgm:prSet presAssocID="{FD72938E-A10F-4465-9B98-7A126C43322F}" presName="compNode" presStyleCnt="0"/>
      <dgm:spPr/>
    </dgm:pt>
    <dgm:pt modelId="{06B3A5B6-8CD6-4163-907B-738545753307}" type="pres">
      <dgm:prSet presAssocID="{FD72938E-A10F-4465-9B98-7A126C4332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Network"/>
        </a:ext>
      </dgm:extLst>
    </dgm:pt>
    <dgm:pt modelId="{202A1C25-2671-4283-9171-9EA67DA23A3A}" type="pres">
      <dgm:prSet presAssocID="{FD72938E-A10F-4465-9B98-7A126C43322F}" presName="spaceRect" presStyleCnt="0"/>
      <dgm:spPr/>
    </dgm:pt>
    <dgm:pt modelId="{DD8D162A-3B17-41BD-B794-F8C666FEB2E7}" type="pres">
      <dgm:prSet presAssocID="{FD72938E-A10F-4465-9B98-7A126C43322F}" presName="textRect" presStyleLbl="revTx" presStyleIdx="0" presStyleCnt="2">
        <dgm:presLayoutVars>
          <dgm:chMax val="1"/>
          <dgm:chPref val="1"/>
        </dgm:presLayoutVars>
      </dgm:prSet>
      <dgm:spPr/>
    </dgm:pt>
    <dgm:pt modelId="{451FEF4D-7862-4F84-9A28-80E1BBCD97F7}" type="pres">
      <dgm:prSet presAssocID="{5A02EBD1-526A-4DD2-BB0D-5A7DE69DD156}" presName="sibTrans" presStyleCnt="0"/>
      <dgm:spPr/>
    </dgm:pt>
    <dgm:pt modelId="{1E5DD5A5-C66F-46C3-8594-E2683FDCD692}" type="pres">
      <dgm:prSet presAssocID="{C2EAAEBA-37FE-4445-80AA-7728878B5D06}" presName="compNode" presStyleCnt="0"/>
      <dgm:spPr/>
    </dgm:pt>
    <dgm:pt modelId="{CC403B67-82DA-4337-9700-7582E940F0E0}" type="pres">
      <dgm:prSet presAssocID="{C2EAAEBA-37FE-4445-80AA-7728878B5D06}"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Signal"/>
        </a:ext>
      </dgm:extLst>
    </dgm:pt>
    <dgm:pt modelId="{9151140C-CAFE-4063-BA0C-DA2E84D55CD0}" type="pres">
      <dgm:prSet presAssocID="{C2EAAEBA-37FE-4445-80AA-7728878B5D06}" presName="spaceRect" presStyleCnt="0"/>
      <dgm:spPr/>
    </dgm:pt>
    <dgm:pt modelId="{60E1291C-5170-46F3-AA24-1127A9278041}" type="pres">
      <dgm:prSet presAssocID="{C2EAAEBA-37FE-4445-80AA-7728878B5D06}" presName="textRect" presStyleLbl="revTx" presStyleIdx="1" presStyleCnt="2">
        <dgm:presLayoutVars>
          <dgm:chMax val="1"/>
          <dgm:chPref val="1"/>
        </dgm:presLayoutVars>
      </dgm:prSet>
      <dgm:spPr/>
    </dgm:pt>
  </dgm:ptLst>
  <dgm:cxnLst>
    <dgm:cxn modelId="{CCBE0328-E34B-47DA-AA16-4A722C459524}" type="presOf" srcId="{FD0D0A71-5CB6-4114-A500-CC314AC2F695}" destId="{F1899EF3-DC47-4230-A689-24122F98B123}" srcOrd="0" destOrd="0" presId="urn:microsoft.com/office/officeart/2018/2/layout/IconLabelList"/>
    <dgm:cxn modelId="{9AE87097-AE3F-4356-BA5E-445C6FFA289E}" type="presOf" srcId="{FD72938E-A10F-4465-9B98-7A126C43322F}" destId="{DD8D162A-3B17-41BD-B794-F8C666FEB2E7}" srcOrd="0" destOrd="0" presId="urn:microsoft.com/office/officeart/2018/2/layout/IconLabelList"/>
    <dgm:cxn modelId="{3E1C78B9-F4E4-478B-97A1-71FD56BE4F2F}" srcId="{FD0D0A71-5CB6-4114-A500-CC314AC2F695}" destId="{FD72938E-A10F-4465-9B98-7A126C43322F}" srcOrd="0" destOrd="0" parTransId="{A29B251C-6D07-4B63-8D2D-05CD93F855B0}" sibTransId="{5A02EBD1-526A-4DD2-BB0D-5A7DE69DD156}"/>
    <dgm:cxn modelId="{F26E06C1-9AA0-4F7E-91A2-1A0E0327DAF2}" srcId="{FD0D0A71-5CB6-4114-A500-CC314AC2F695}" destId="{C2EAAEBA-37FE-4445-80AA-7728878B5D06}" srcOrd="1" destOrd="0" parTransId="{7EC6583F-F815-482C-9ED9-DB247AD3DA3E}" sibTransId="{A264FC62-9610-432F-8A52-401639A191DA}"/>
    <dgm:cxn modelId="{11411EF8-717D-4D00-B3AF-57BF9288104D}" type="presOf" srcId="{C2EAAEBA-37FE-4445-80AA-7728878B5D06}" destId="{60E1291C-5170-46F3-AA24-1127A9278041}" srcOrd="0" destOrd="0" presId="urn:microsoft.com/office/officeart/2018/2/layout/IconLabelList"/>
    <dgm:cxn modelId="{AD049B76-1451-486D-8AB5-9854A3E4D96C}" type="presParOf" srcId="{F1899EF3-DC47-4230-A689-24122F98B123}" destId="{F9EE3B4B-62B2-4471-A233-DE17A7977556}" srcOrd="0" destOrd="0" presId="urn:microsoft.com/office/officeart/2018/2/layout/IconLabelList"/>
    <dgm:cxn modelId="{0A82C403-BFD9-467B-ADE1-5EB882142B5D}" type="presParOf" srcId="{F9EE3B4B-62B2-4471-A233-DE17A7977556}" destId="{06B3A5B6-8CD6-4163-907B-738545753307}" srcOrd="0" destOrd="0" presId="urn:microsoft.com/office/officeart/2018/2/layout/IconLabelList"/>
    <dgm:cxn modelId="{47D9362F-9ED0-44D7-B890-6302A522346E}" type="presParOf" srcId="{F9EE3B4B-62B2-4471-A233-DE17A7977556}" destId="{202A1C25-2671-4283-9171-9EA67DA23A3A}" srcOrd="1" destOrd="0" presId="urn:microsoft.com/office/officeart/2018/2/layout/IconLabelList"/>
    <dgm:cxn modelId="{D9B11D39-DE16-4721-8CB8-6F241F794A33}" type="presParOf" srcId="{F9EE3B4B-62B2-4471-A233-DE17A7977556}" destId="{DD8D162A-3B17-41BD-B794-F8C666FEB2E7}" srcOrd="2" destOrd="0" presId="urn:microsoft.com/office/officeart/2018/2/layout/IconLabelList"/>
    <dgm:cxn modelId="{E4241F73-F519-4BF4-9FDB-0AECD87501E2}" type="presParOf" srcId="{F1899EF3-DC47-4230-A689-24122F98B123}" destId="{451FEF4D-7862-4F84-9A28-80E1BBCD97F7}" srcOrd="1" destOrd="0" presId="urn:microsoft.com/office/officeart/2018/2/layout/IconLabelList"/>
    <dgm:cxn modelId="{DD1C3D26-A2CA-48E4-8D4E-DE3E406CAC83}" type="presParOf" srcId="{F1899EF3-DC47-4230-A689-24122F98B123}" destId="{1E5DD5A5-C66F-46C3-8594-E2683FDCD692}" srcOrd="2" destOrd="0" presId="urn:microsoft.com/office/officeart/2018/2/layout/IconLabelList"/>
    <dgm:cxn modelId="{2AA3D4DE-1121-4D4A-BEA7-29EC12974243}" type="presParOf" srcId="{1E5DD5A5-C66F-46C3-8594-E2683FDCD692}" destId="{CC403B67-82DA-4337-9700-7582E940F0E0}" srcOrd="0" destOrd="0" presId="urn:microsoft.com/office/officeart/2018/2/layout/IconLabelList"/>
    <dgm:cxn modelId="{2C4DC1CD-02E1-44E9-9D5D-BA9CECAE1300}" type="presParOf" srcId="{1E5DD5A5-C66F-46C3-8594-E2683FDCD692}" destId="{9151140C-CAFE-4063-BA0C-DA2E84D55CD0}" srcOrd="1" destOrd="0" presId="urn:microsoft.com/office/officeart/2018/2/layout/IconLabelList"/>
    <dgm:cxn modelId="{CED47408-149C-4238-8441-DBA3B673219D}" type="presParOf" srcId="{1E5DD5A5-C66F-46C3-8594-E2683FDCD692}" destId="{60E1291C-5170-46F3-AA24-1127A927804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9935B-2B04-4925-AE71-296CD110583E}">
      <dsp:nvSpPr>
        <dsp:cNvPr id="0" name=""/>
        <dsp:cNvSpPr/>
      </dsp:nvSpPr>
      <dsp:spPr>
        <a:xfrm>
          <a:off x="712792" y="172925"/>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325AC-0F3E-4BA6-A9C9-8015BDA10604}">
      <dsp:nvSpPr>
        <dsp:cNvPr id="0" name=""/>
        <dsp:cNvSpPr/>
      </dsp:nvSpPr>
      <dsp:spPr>
        <a:xfrm>
          <a:off x="946792" y="406925"/>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6B1AD1-D73C-454B-9204-FA0FA88A7050}">
      <dsp:nvSpPr>
        <dsp:cNvPr id="0" name=""/>
        <dsp:cNvSpPr/>
      </dsp:nvSpPr>
      <dsp:spPr>
        <a:xfrm>
          <a:off x="361792" y="1612925"/>
          <a:ext cx="1800000" cy="25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Definition: A Slope Chart is a graph that displays the change in a value between two points in time, highlighting the start and end points while eliminating the distractions in between.</a:t>
          </a:r>
        </a:p>
      </dsp:txBody>
      <dsp:txXfrm>
        <a:off x="361792" y="1612925"/>
        <a:ext cx="1800000" cy="2566792"/>
      </dsp:txXfrm>
    </dsp:sp>
    <dsp:sp modelId="{327F4884-41C9-46AE-9648-803F616BC392}">
      <dsp:nvSpPr>
        <dsp:cNvPr id="0" name=""/>
        <dsp:cNvSpPr/>
      </dsp:nvSpPr>
      <dsp:spPr>
        <a:xfrm>
          <a:off x="2827792" y="172925"/>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2707B-A6C2-4E41-B917-E318573FEDAE}">
      <dsp:nvSpPr>
        <dsp:cNvPr id="0" name=""/>
        <dsp:cNvSpPr/>
      </dsp:nvSpPr>
      <dsp:spPr>
        <a:xfrm>
          <a:off x="3061792" y="406925"/>
          <a:ext cx="630000" cy="6300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7C5596-8A0D-40F7-A004-228C3BD0A61A}">
      <dsp:nvSpPr>
        <dsp:cNvPr id="0" name=""/>
        <dsp:cNvSpPr/>
      </dsp:nvSpPr>
      <dsp:spPr>
        <a:xfrm>
          <a:off x="2476792" y="1612925"/>
          <a:ext cx="1800000" cy="25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Benefits: Slope charts can reveal answers faster and provoke new questions by focusing on the change between two points.</a:t>
          </a:r>
        </a:p>
      </dsp:txBody>
      <dsp:txXfrm>
        <a:off x="2476792" y="1612925"/>
        <a:ext cx="1800000" cy="2566792"/>
      </dsp:txXfrm>
    </dsp:sp>
    <dsp:sp modelId="{8D554877-B6AA-4A66-B450-7C9A78CD7FF2}">
      <dsp:nvSpPr>
        <dsp:cNvPr id="0" name=""/>
        <dsp:cNvSpPr/>
      </dsp:nvSpPr>
      <dsp:spPr>
        <a:xfrm>
          <a:off x="4942792" y="172925"/>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00B717-A6C5-44FF-B1B0-D049664C2F70}">
      <dsp:nvSpPr>
        <dsp:cNvPr id="0" name=""/>
        <dsp:cNvSpPr/>
      </dsp:nvSpPr>
      <dsp:spPr>
        <a:xfrm>
          <a:off x="5176792" y="406925"/>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ADBAA4-BDCB-48C6-977F-7D7A54A42A23}">
      <dsp:nvSpPr>
        <dsp:cNvPr id="0" name=""/>
        <dsp:cNvSpPr/>
      </dsp:nvSpPr>
      <dsp:spPr>
        <a:xfrm>
          <a:off x="4591792" y="1612925"/>
          <a:ext cx="1800000" cy="25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Application: Marketers can use slope charts to visualize social media data, revealing insights about follower growth, brand-name mentions, engagement, and reach against competitors.</a:t>
          </a:r>
        </a:p>
      </dsp:txBody>
      <dsp:txXfrm>
        <a:off x="4591792" y="1612925"/>
        <a:ext cx="1800000" cy="2566792"/>
      </dsp:txXfrm>
    </dsp:sp>
    <dsp:sp modelId="{AAE53917-2F07-46A0-92E5-2DC33A31D08B}">
      <dsp:nvSpPr>
        <dsp:cNvPr id="0" name=""/>
        <dsp:cNvSpPr/>
      </dsp:nvSpPr>
      <dsp:spPr>
        <a:xfrm>
          <a:off x="7057792" y="172925"/>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69691-AEE0-402D-8310-89797306B2A0}">
      <dsp:nvSpPr>
        <dsp:cNvPr id="0" name=""/>
        <dsp:cNvSpPr/>
      </dsp:nvSpPr>
      <dsp:spPr>
        <a:xfrm>
          <a:off x="7291792" y="406925"/>
          <a:ext cx="630000" cy="63000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EA8495-C490-4EE1-981C-D6D003B951F5}">
      <dsp:nvSpPr>
        <dsp:cNvPr id="0" name=""/>
        <dsp:cNvSpPr/>
      </dsp:nvSpPr>
      <dsp:spPr>
        <a:xfrm>
          <a:off x="6706792" y="1612925"/>
          <a:ext cx="1800000" cy="25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Uses of slope chart: </a:t>
          </a:r>
          <a:br>
            <a:rPr lang="en-US" sz="1100" kern="1200" dirty="0"/>
          </a:br>
          <a:br>
            <a:rPr lang="en-US" sz="1100" kern="1200" dirty="0"/>
          </a:br>
          <a:r>
            <a:rPr lang="en-US" sz="1100" kern="1200" dirty="0"/>
            <a:t>Overall, slope charts are a versatile tool for visualizing and analyzing changes over time, making them a valuable asset in various fields such as business, economics, sports, and social sciences.</a:t>
          </a:r>
        </a:p>
      </dsp:txBody>
      <dsp:txXfrm>
        <a:off x="6706792" y="1612925"/>
        <a:ext cx="1800000" cy="2566792"/>
      </dsp:txXfrm>
    </dsp:sp>
    <dsp:sp modelId="{F36017B9-6F94-4104-A3E0-1AE3C377D1D2}">
      <dsp:nvSpPr>
        <dsp:cNvPr id="0" name=""/>
        <dsp:cNvSpPr/>
      </dsp:nvSpPr>
      <dsp:spPr>
        <a:xfrm>
          <a:off x="9172792" y="172925"/>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2B54AD-A02C-4679-9D94-E2E765748D87}">
      <dsp:nvSpPr>
        <dsp:cNvPr id="0" name=""/>
        <dsp:cNvSpPr/>
      </dsp:nvSpPr>
      <dsp:spPr>
        <a:xfrm>
          <a:off x="9406792" y="406925"/>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CB5F52-D7B4-4053-AB75-8880FBE55A5E}">
      <dsp:nvSpPr>
        <dsp:cNvPr id="0" name=""/>
        <dsp:cNvSpPr/>
      </dsp:nvSpPr>
      <dsp:spPr>
        <a:xfrm>
          <a:off x="8821792" y="1612925"/>
          <a:ext cx="1800000" cy="2566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1. Visualizing Growth or Decline: Slope charts can effectively visualize growth or decline in metrics such as revenue, population, or market share over a specified period.</a:t>
          </a:r>
          <a:br>
            <a:rPr lang="en-US" sz="1100" kern="1200" dirty="0"/>
          </a:br>
          <a:br>
            <a:rPr lang="en-US" sz="1100" kern="1200" dirty="0"/>
          </a:br>
          <a:r>
            <a:rPr lang="en-US" sz="1100" kern="1200" dirty="0"/>
            <a:t>2. Identifying Outliers: They can help identify outliers or anomalies in data, such as a sudden spike or drop in a particular metric.</a:t>
          </a:r>
        </a:p>
      </dsp:txBody>
      <dsp:txXfrm>
        <a:off x="8821792" y="1612925"/>
        <a:ext cx="1800000" cy="2566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ABFD2-B8E1-48FD-9C44-FAF55349755C}">
      <dsp:nvSpPr>
        <dsp:cNvPr id="0" name=""/>
        <dsp:cNvSpPr/>
      </dsp:nvSpPr>
      <dsp:spPr>
        <a:xfrm>
          <a:off x="239172" y="904029"/>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036B2-D80D-4CD7-9211-860C6A5381CA}">
      <dsp:nvSpPr>
        <dsp:cNvPr id="0" name=""/>
        <dsp:cNvSpPr/>
      </dsp:nvSpPr>
      <dsp:spPr>
        <a:xfrm>
          <a:off x="431454" y="1096311"/>
          <a:ext cx="531063" cy="5310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B67682-B507-4089-A989-7FB7C2645000}">
      <dsp:nvSpPr>
        <dsp:cNvPr id="0" name=""/>
        <dsp:cNvSpPr/>
      </dsp:nvSpPr>
      <dsp:spPr>
        <a:xfrm>
          <a:off x="1351004" y="904029"/>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Definition: Cycle Plots are graphical tools used to visualize seasonal or cyclical patterns within time series data, showing trends of different time periods simultaneously.</a:t>
          </a:r>
          <a:endParaRPr lang="en-US" sz="1100" kern="1200" dirty="0"/>
        </a:p>
      </dsp:txBody>
      <dsp:txXfrm>
        <a:off x="1351004" y="904029"/>
        <a:ext cx="2158261" cy="915626"/>
      </dsp:txXfrm>
    </dsp:sp>
    <dsp:sp modelId="{839EC13B-7785-4861-A328-554BD1466BDE}">
      <dsp:nvSpPr>
        <dsp:cNvPr id="0" name=""/>
        <dsp:cNvSpPr/>
      </dsp:nvSpPr>
      <dsp:spPr>
        <a:xfrm>
          <a:off x="3885326" y="904029"/>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A75BA-9654-4CA6-8014-856C5495FFCF}">
      <dsp:nvSpPr>
        <dsp:cNvPr id="0" name=""/>
        <dsp:cNvSpPr/>
      </dsp:nvSpPr>
      <dsp:spPr>
        <a:xfrm>
          <a:off x="4077608" y="1096311"/>
          <a:ext cx="531063" cy="5310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C90A09-566F-4679-97F5-84B69A181373}">
      <dsp:nvSpPr>
        <dsp:cNvPr id="0" name=""/>
        <dsp:cNvSpPr/>
      </dsp:nvSpPr>
      <dsp:spPr>
        <a:xfrm>
          <a:off x="4997158" y="904029"/>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Benefits: Cycle plots can present more information at once, allowing for the comparison of trends over the whole time period as well as shorter periods.</a:t>
          </a:r>
          <a:endParaRPr lang="en-US" sz="1100" kern="1200" dirty="0"/>
        </a:p>
      </dsp:txBody>
      <dsp:txXfrm>
        <a:off x="4997158" y="904029"/>
        <a:ext cx="2158261" cy="915626"/>
      </dsp:txXfrm>
    </dsp:sp>
    <dsp:sp modelId="{7A52485A-F81C-4DB6-A752-5519E91B7AE8}">
      <dsp:nvSpPr>
        <dsp:cNvPr id="0" name=""/>
        <dsp:cNvSpPr/>
      </dsp:nvSpPr>
      <dsp:spPr>
        <a:xfrm>
          <a:off x="7531480" y="904029"/>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0A8E34-8083-460A-86F6-C84452F25B8F}">
      <dsp:nvSpPr>
        <dsp:cNvPr id="0" name=""/>
        <dsp:cNvSpPr/>
      </dsp:nvSpPr>
      <dsp:spPr>
        <a:xfrm>
          <a:off x="7723762" y="1096311"/>
          <a:ext cx="531063" cy="5310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2A743A-7831-4281-AC32-95DC90C696C9}">
      <dsp:nvSpPr>
        <dsp:cNvPr id="0" name=""/>
        <dsp:cNvSpPr/>
      </dsp:nvSpPr>
      <dsp:spPr>
        <a:xfrm>
          <a:off x="8643312" y="904029"/>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kern="1200" dirty="0"/>
            <a:t>Application: Real estate agents or sales reps can use cycle plots to quickly identify important trends just under the surface of their data, such as changes in sales on each weekday over the past six months or the best days of the week for closing deals.</a:t>
          </a:r>
          <a:endParaRPr lang="en-US" sz="1100" kern="1200" dirty="0"/>
        </a:p>
      </dsp:txBody>
      <dsp:txXfrm>
        <a:off x="8643312" y="904029"/>
        <a:ext cx="2158261" cy="915626"/>
      </dsp:txXfrm>
    </dsp:sp>
    <dsp:sp modelId="{C9550563-2A49-4335-810F-BA21945FD175}">
      <dsp:nvSpPr>
        <dsp:cNvPr id="0" name=""/>
        <dsp:cNvSpPr/>
      </dsp:nvSpPr>
      <dsp:spPr>
        <a:xfrm>
          <a:off x="239172" y="2565057"/>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4B0C1E-ACF0-4641-86BF-1BCB12B14B5C}">
      <dsp:nvSpPr>
        <dsp:cNvPr id="0" name=""/>
        <dsp:cNvSpPr/>
      </dsp:nvSpPr>
      <dsp:spPr>
        <a:xfrm>
          <a:off x="431454" y="2757338"/>
          <a:ext cx="531063" cy="53106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C670D8-98D9-4ECC-9A4C-B22D9DD5B4BA}">
      <dsp:nvSpPr>
        <dsp:cNvPr id="0" name=""/>
        <dsp:cNvSpPr/>
      </dsp:nvSpPr>
      <dsp:spPr>
        <a:xfrm>
          <a:off x="1351004" y="2565057"/>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Cycle plots are a specialized type of chart used to analyze time series data, particularly when the data exhibits seasonal, cyclical, or periodic patterns. Their uses span across various fields and purposes: </a:t>
          </a:r>
        </a:p>
      </dsp:txBody>
      <dsp:txXfrm>
        <a:off x="1351004" y="2565057"/>
        <a:ext cx="2158261" cy="915626"/>
      </dsp:txXfrm>
    </dsp:sp>
    <dsp:sp modelId="{C8331133-CE67-41EC-9712-5BB56FA4C582}">
      <dsp:nvSpPr>
        <dsp:cNvPr id="0" name=""/>
        <dsp:cNvSpPr/>
      </dsp:nvSpPr>
      <dsp:spPr>
        <a:xfrm>
          <a:off x="3885326" y="2565057"/>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D19DA-C62D-4ED8-B577-811D47C939D7}">
      <dsp:nvSpPr>
        <dsp:cNvPr id="0" name=""/>
        <dsp:cNvSpPr/>
      </dsp:nvSpPr>
      <dsp:spPr>
        <a:xfrm>
          <a:off x="4077608" y="2757338"/>
          <a:ext cx="531063" cy="53106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D6664-2A40-4815-B7C1-11F3547BECDE}">
      <dsp:nvSpPr>
        <dsp:cNvPr id="0" name=""/>
        <dsp:cNvSpPr/>
      </dsp:nvSpPr>
      <dsp:spPr>
        <a:xfrm>
          <a:off x="4997158" y="2565057"/>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Identifying Seasonal Patterns: Cycle plots excel at uncovering seasonal trends in data, such as sales peaking during the holiday season or visitor numbers to a park increasing in summer. </a:t>
          </a:r>
        </a:p>
      </dsp:txBody>
      <dsp:txXfrm>
        <a:off x="4997158" y="2565057"/>
        <a:ext cx="2158261" cy="915626"/>
      </dsp:txXfrm>
    </dsp:sp>
    <dsp:sp modelId="{17A4CF91-28E7-469F-BD1B-6D9722FBA196}">
      <dsp:nvSpPr>
        <dsp:cNvPr id="0" name=""/>
        <dsp:cNvSpPr/>
      </dsp:nvSpPr>
      <dsp:spPr>
        <a:xfrm>
          <a:off x="7531480" y="2565057"/>
          <a:ext cx="915626" cy="9156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B8EBF-D82E-4B75-9D53-E773FD0B8711}">
      <dsp:nvSpPr>
        <dsp:cNvPr id="0" name=""/>
        <dsp:cNvSpPr/>
      </dsp:nvSpPr>
      <dsp:spPr>
        <a:xfrm>
          <a:off x="7723762" y="2757338"/>
          <a:ext cx="531063" cy="531063"/>
        </a:xfrm>
        <a:prstGeom prst="rect">
          <a:avLst/>
        </a:prstGeom>
        <a:blipFill>
          <a:blip xmlns:r="http://schemas.openxmlformats.org/officeDocument/2006/relationships" r:embed="rId6">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92A11-355A-4F41-A545-3063A03F916D}">
      <dsp:nvSpPr>
        <dsp:cNvPr id="0" name=""/>
        <dsp:cNvSpPr/>
      </dsp:nvSpPr>
      <dsp:spPr>
        <a:xfrm>
          <a:off x="8643312" y="2565057"/>
          <a:ext cx="2158261" cy="91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Strategic Planning: For industries heavily influenced by seasonality, such as retail, tourism, and agriculture, cycle plots are crucial for strategic planning, helping to anticipate changes and prepare for future cycles.</a:t>
          </a:r>
        </a:p>
      </dsp:txBody>
      <dsp:txXfrm>
        <a:off x="8643312" y="2565057"/>
        <a:ext cx="2158261" cy="915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3B6DC-8A9A-4178-8022-124830C8EECC}">
      <dsp:nvSpPr>
        <dsp:cNvPr id="0" name=""/>
        <dsp:cNvSpPr/>
      </dsp:nvSpPr>
      <dsp:spPr>
        <a:xfrm>
          <a:off x="0" y="721342"/>
          <a:ext cx="1965262" cy="4822817"/>
        </a:xfrm>
        <a:prstGeom prst="rect">
          <a:avLst/>
        </a:prstGeom>
        <a:solidFill>
          <a:schemeClr val="accent2">
            <a:hueOff val="0"/>
            <a:satOff val="0"/>
            <a:lum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alibri" panose="020F0502020204030204" pitchFamily="34" charset="0"/>
              <a:ea typeface="Calibri" panose="020F0502020204030204" pitchFamily="34" charset="0"/>
              <a:cs typeface="Calibri" panose="020F0502020204030204" pitchFamily="34" charset="0"/>
            </a:rPr>
            <a:t>Highlight tables serve as a critical tool for </a:t>
          </a:r>
          <a:r>
            <a:rPr lang="en-US" sz="1600" b="0" i="0" kern="1200" dirty="0">
              <a:ln>
                <a:solidFill>
                  <a:schemeClr val="lt1">
                    <a:hueOff val="0"/>
                    <a:satOff val="0"/>
                    <a:lumOff val="0"/>
                  </a:schemeClr>
                </a:solidFill>
              </a:ln>
              <a:solidFill>
                <a:schemeClr val="lt1"/>
              </a:solidFill>
              <a:latin typeface="Calibri" panose="020F0502020204030204" pitchFamily="34" charset="0"/>
              <a:ea typeface="Calibri" panose="020F0502020204030204" pitchFamily="34" charset="0"/>
              <a:cs typeface="Calibri" panose="020F0502020204030204" pitchFamily="34" charset="0"/>
            </a:rPr>
            <a:t>translating</a:t>
          </a:r>
          <a:r>
            <a:rPr lang="en-US" sz="1600" b="0" i="0" kern="1200" dirty="0">
              <a:latin typeface="Calibri" panose="020F0502020204030204" pitchFamily="34" charset="0"/>
              <a:ea typeface="Calibri" panose="020F0502020204030204" pitchFamily="34" charset="0"/>
              <a:cs typeface="Calibri" panose="020F0502020204030204" pitchFamily="34" charset="0"/>
            </a:rPr>
            <a:t> complex data into actionable insights. These tables provide a means to visualize data that emphasizes key metrics and patterns, making them essential for any data-driven decision-making process.</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0" y="721342"/>
        <a:ext cx="1965262" cy="4822817"/>
      </dsp:txXfrm>
    </dsp:sp>
    <dsp:sp modelId="{74F576DC-5E29-4CE0-A42B-66126B525D6B}">
      <dsp:nvSpPr>
        <dsp:cNvPr id="0" name=""/>
        <dsp:cNvSpPr/>
      </dsp:nvSpPr>
      <dsp:spPr>
        <a:xfrm>
          <a:off x="1998881" y="3034654"/>
          <a:ext cx="294789" cy="243000"/>
        </a:xfrm>
        <a:prstGeom prst="rightArrow">
          <a:avLst>
            <a:gd name="adj1" fmla="val 50000"/>
            <a:gd name="adj2" fmla="val 5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2BF8D4-6AC7-4673-9E28-8BD9277D2134}">
      <dsp:nvSpPr>
        <dsp:cNvPr id="0" name=""/>
        <dsp:cNvSpPr/>
      </dsp:nvSpPr>
      <dsp:spPr>
        <a:xfrm>
          <a:off x="2321989" y="694419"/>
          <a:ext cx="1965262" cy="492346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US" sz="1400" kern="1200" dirty="0"/>
            <a:t>Highlight tables simplify complex datasets using color and font </a:t>
          </a:r>
          <a:r>
            <a:rPr lang="en-US" sz="1800" kern="1200" dirty="0"/>
            <a:t>formatting</a:t>
          </a:r>
          <a:r>
            <a:rPr lang="en-US" sz="1400" kern="1200" dirty="0"/>
            <a:t> to emphasize critical data points and comparisons. Unlike line graphs or bar charts that track trends or compare categories, highlight tables offer a focused yet context-rich overview, allowing for quick identification of significant patterns within dense data. </a:t>
          </a:r>
        </a:p>
      </dsp:txBody>
      <dsp:txXfrm>
        <a:off x="2321989" y="694419"/>
        <a:ext cx="1965262" cy="4923469"/>
      </dsp:txXfrm>
    </dsp:sp>
    <dsp:sp modelId="{7C9A2D8E-12E1-4403-AE3D-7CD07319B3D4}">
      <dsp:nvSpPr>
        <dsp:cNvPr id="0" name=""/>
        <dsp:cNvSpPr/>
      </dsp:nvSpPr>
      <dsp:spPr>
        <a:xfrm>
          <a:off x="4315569" y="3034654"/>
          <a:ext cx="294789" cy="243000"/>
        </a:xfrm>
        <a:prstGeom prst="rightArrow">
          <a:avLst>
            <a:gd name="adj1" fmla="val 50000"/>
            <a:gd name="adj2" fmla="val 5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580C8E-BC43-457B-91F9-5D5936FFBB4A}">
      <dsp:nvSpPr>
        <dsp:cNvPr id="0" name=""/>
        <dsp:cNvSpPr/>
      </dsp:nvSpPr>
      <dsp:spPr>
        <a:xfrm>
          <a:off x="4638677" y="694419"/>
          <a:ext cx="1965262" cy="492346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US" sz="1400" b="1" i="0" kern="1200" dirty="0"/>
            <a:t>Benefits: Clarity and Speed</a:t>
          </a:r>
          <a:r>
            <a:rPr lang="en-US" sz="1400" b="0" i="0" kern="1200" dirty="0"/>
            <a:t> The primary advantage of highlight tables is their ability to make significant data points stand out at a glance. This is particularly useful when rapid data assessment is needed, such as in business performance reviews or when identifying trends in large datasets.</a:t>
          </a:r>
          <a:endParaRPr lang="en-US" sz="1400" kern="1200" dirty="0"/>
        </a:p>
      </dsp:txBody>
      <dsp:txXfrm>
        <a:off x="4638677" y="694419"/>
        <a:ext cx="1965262" cy="4923469"/>
      </dsp:txXfrm>
    </dsp:sp>
    <dsp:sp modelId="{C576E142-9511-46F2-A32B-A81A7BA40B16}">
      <dsp:nvSpPr>
        <dsp:cNvPr id="0" name=""/>
        <dsp:cNvSpPr/>
      </dsp:nvSpPr>
      <dsp:spPr>
        <a:xfrm>
          <a:off x="6632257" y="3034654"/>
          <a:ext cx="294789" cy="243000"/>
        </a:xfrm>
        <a:prstGeom prst="rightArrow">
          <a:avLst>
            <a:gd name="adj1" fmla="val 50000"/>
            <a:gd name="adj2" fmla="val 5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892BD3-8E75-465D-9E22-5AE3D64AFC5E}">
      <dsp:nvSpPr>
        <dsp:cNvPr id="0" name=""/>
        <dsp:cNvSpPr/>
      </dsp:nvSpPr>
      <dsp:spPr>
        <a:xfrm>
          <a:off x="6955365" y="707241"/>
          <a:ext cx="1965262" cy="4897824"/>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577850">
            <a:lnSpc>
              <a:spcPct val="90000"/>
            </a:lnSpc>
            <a:spcBef>
              <a:spcPct val="0"/>
            </a:spcBef>
            <a:spcAft>
              <a:spcPct val="35000"/>
            </a:spcAft>
            <a:buNone/>
          </a:pPr>
          <a:r>
            <a:rPr lang="en-US" sz="1300" b="1" i="0" kern="1200" dirty="0"/>
            <a:t>Application: Versatility Across Fields</a:t>
          </a:r>
          <a:r>
            <a:rPr lang="en-US" sz="1300" b="0" i="0" kern="1200" dirty="0"/>
            <a:t> Highlight tables are not industry-specific; they are versatile enough to be used across various fields such as finance, marketing, healthcare, and more. They help in tasks like tracking sales performance, monitoring patient statistics, or evaluating marketing campaign effectiveness.</a:t>
          </a:r>
          <a:br>
            <a:rPr lang="en-US" sz="1300" b="0" i="0" kern="1200" dirty="0"/>
          </a:br>
          <a:endParaRPr lang="en-US" sz="1300" kern="1200" dirty="0"/>
        </a:p>
      </dsp:txBody>
      <dsp:txXfrm>
        <a:off x="6955365" y="707241"/>
        <a:ext cx="1965262" cy="4897824"/>
      </dsp:txXfrm>
    </dsp:sp>
    <dsp:sp modelId="{583FC4C7-BCF6-4EA8-8ADF-EB79F824A027}">
      <dsp:nvSpPr>
        <dsp:cNvPr id="0" name=""/>
        <dsp:cNvSpPr/>
      </dsp:nvSpPr>
      <dsp:spPr>
        <a:xfrm>
          <a:off x="8948946" y="3034654"/>
          <a:ext cx="294789" cy="243000"/>
        </a:xfrm>
        <a:prstGeom prst="rightArrow">
          <a:avLst>
            <a:gd name="adj1" fmla="val 50000"/>
            <a:gd name="adj2" fmla="val 5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B3F0E0-B0FB-4C1B-8C90-D80F286FF7E1}">
      <dsp:nvSpPr>
        <dsp:cNvPr id="0" name=""/>
        <dsp:cNvSpPr/>
      </dsp:nvSpPr>
      <dsp:spPr>
        <a:xfrm>
          <a:off x="9272053" y="696548"/>
          <a:ext cx="1965262" cy="4919210"/>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577850">
            <a:lnSpc>
              <a:spcPct val="90000"/>
            </a:lnSpc>
            <a:spcBef>
              <a:spcPct val="0"/>
            </a:spcBef>
            <a:spcAft>
              <a:spcPct val="35000"/>
            </a:spcAft>
            <a:buNone/>
          </a:pPr>
          <a:r>
            <a:rPr lang="en-US" sz="1300" b="1" i="0" kern="1200" dirty="0"/>
            <a:t>Uses of Highlight Table:</a:t>
          </a:r>
          <a:br>
            <a:rPr lang="en-US" sz="1300" b="1" i="0" kern="1200" dirty="0"/>
          </a:br>
          <a:r>
            <a:rPr lang="en-US" sz="1300" b="1" i="0" kern="1200" dirty="0"/>
            <a:t>Comparative Analysis:</a:t>
          </a:r>
          <a:r>
            <a:rPr lang="en-US" sz="1300" b="0" i="0" kern="1200" dirty="0"/>
            <a:t> Highlight tables are exceptional for comparing values across different categories or periods, offering a quick way to spot outliers or anomalies.</a:t>
          </a:r>
          <a:br>
            <a:rPr lang="en-US" sz="1300" b="0" i="0" kern="1200" dirty="0"/>
          </a:br>
          <a:r>
            <a:rPr lang="en-US" sz="1300" b="1" i="0" kern="1200" dirty="0"/>
            <a:t>Pattern Recognition:</a:t>
          </a:r>
          <a:r>
            <a:rPr lang="en-US" sz="1300" b="0" i="0" kern="1200" dirty="0"/>
            <a:t> They simplify identifying trends within the dataset, such as consistent high or low performers.</a:t>
          </a:r>
          <a:endParaRPr lang="en-US" sz="1300" kern="1200" dirty="0"/>
        </a:p>
      </dsp:txBody>
      <dsp:txXfrm>
        <a:off x="9272053" y="696548"/>
        <a:ext cx="1965262" cy="49192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E8EED-0990-4D3E-9397-4FD810B7E09C}">
      <dsp:nvSpPr>
        <dsp:cNvPr id="0" name=""/>
        <dsp:cNvSpPr/>
      </dsp:nvSpPr>
      <dsp:spPr>
        <a:xfrm>
          <a:off x="0" y="3090"/>
          <a:ext cx="9625383" cy="676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641B9-4932-4C82-9850-1297188C62A0}">
      <dsp:nvSpPr>
        <dsp:cNvPr id="0" name=""/>
        <dsp:cNvSpPr/>
      </dsp:nvSpPr>
      <dsp:spPr>
        <a:xfrm>
          <a:off x="204778" y="155405"/>
          <a:ext cx="372688" cy="3723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9FB668-75FC-4913-A679-F8DB474C4ACC}">
      <dsp:nvSpPr>
        <dsp:cNvPr id="0" name=""/>
        <dsp:cNvSpPr/>
      </dsp:nvSpPr>
      <dsp:spPr>
        <a:xfrm>
          <a:off x="782245" y="3090"/>
          <a:ext cx="8819443" cy="71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22" tIns="76122" rIns="76122" bIns="76122" numCol="1" spcCol="1270" anchor="ctr" anchorCtr="0">
          <a:noAutofit/>
        </a:bodyPr>
        <a:lstStyle/>
        <a:p>
          <a:pPr marL="0" lvl="0" indent="0" algn="l" defTabSz="622300">
            <a:lnSpc>
              <a:spcPct val="90000"/>
            </a:lnSpc>
            <a:spcBef>
              <a:spcPct val="0"/>
            </a:spcBef>
            <a:spcAft>
              <a:spcPct val="35000"/>
            </a:spcAft>
            <a:buNone/>
          </a:pPr>
          <a:r>
            <a:rPr lang="en-US" sz="1400" kern="1200"/>
            <a:t>Understand the concept of an enterprise social graph and its significance in modern organizational dynamics.</a:t>
          </a:r>
        </a:p>
      </dsp:txBody>
      <dsp:txXfrm>
        <a:off x="782245" y="3090"/>
        <a:ext cx="8819443" cy="719263"/>
      </dsp:txXfrm>
    </dsp:sp>
    <dsp:sp modelId="{10D0EF81-966C-4527-AC35-13BAB0323052}">
      <dsp:nvSpPr>
        <dsp:cNvPr id="0" name=""/>
        <dsp:cNvSpPr/>
      </dsp:nvSpPr>
      <dsp:spPr>
        <a:xfrm>
          <a:off x="0" y="902169"/>
          <a:ext cx="9625383" cy="676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AC023A-723D-493D-A241-2A302DC1B0CC}">
      <dsp:nvSpPr>
        <dsp:cNvPr id="0" name=""/>
        <dsp:cNvSpPr/>
      </dsp:nvSpPr>
      <dsp:spPr>
        <a:xfrm>
          <a:off x="204778" y="1054484"/>
          <a:ext cx="372688" cy="37232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6B59D-6981-431C-97F9-C225BA5269E2}">
      <dsp:nvSpPr>
        <dsp:cNvPr id="0" name=""/>
        <dsp:cNvSpPr/>
      </dsp:nvSpPr>
      <dsp:spPr>
        <a:xfrm>
          <a:off x="782245" y="902169"/>
          <a:ext cx="8819443" cy="71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22" tIns="76122" rIns="76122" bIns="76122" numCol="1" spcCol="1270" anchor="ctr" anchorCtr="0">
          <a:noAutofit/>
        </a:bodyPr>
        <a:lstStyle/>
        <a:p>
          <a:pPr marL="0" lvl="0" indent="0" algn="l" defTabSz="622300">
            <a:lnSpc>
              <a:spcPct val="90000"/>
            </a:lnSpc>
            <a:spcBef>
              <a:spcPct val="0"/>
            </a:spcBef>
            <a:spcAft>
              <a:spcPct val="35000"/>
            </a:spcAft>
            <a:buNone/>
          </a:pPr>
          <a:r>
            <a:rPr lang="en-US" sz="1400" kern="1200"/>
            <a:t>Differentiate between centralized, decentralized (federated), and distributed (peer-to-peer) social graph architectures, and assess their respective pros and cons.</a:t>
          </a:r>
        </a:p>
      </dsp:txBody>
      <dsp:txXfrm>
        <a:off x="782245" y="902169"/>
        <a:ext cx="8819443" cy="719263"/>
      </dsp:txXfrm>
    </dsp:sp>
    <dsp:sp modelId="{D3B9780B-B9C7-4559-AA36-DF9B60A31483}">
      <dsp:nvSpPr>
        <dsp:cNvPr id="0" name=""/>
        <dsp:cNvSpPr/>
      </dsp:nvSpPr>
      <dsp:spPr>
        <a:xfrm>
          <a:off x="0" y="1801249"/>
          <a:ext cx="9625383" cy="676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F31C9-696E-46FB-AD1F-1DC889E692DF}">
      <dsp:nvSpPr>
        <dsp:cNvPr id="0" name=""/>
        <dsp:cNvSpPr/>
      </dsp:nvSpPr>
      <dsp:spPr>
        <a:xfrm>
          <a:off x="204778" y="1953564"/>
          <a:ext cx="372688" cy="37232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137132-A428-4129-9A58-97D5ECEFCF13}">
      <dsp:nvSpPr>
        <dsp:cNvPr id="0" name=""/>
        <dsp:cNvSpPr/>
      </dsp:nvSpPr>
      <dsp:spPr>
        <a:xfrm>
          <a:off x="782245" y="1801249"/>
          <a:ext cx="8819443" cy="71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22" tIns="76122" rIns="76122" bIns="76122" numCol="1" spcCol="1270" anchor="ctr" anchorCtr="0">
          <a:noAutofit/>
        </a:bodyPr>
        <a:lstStyle/>
        <a:p>
          <a:pPr marL="0" lvl="0" indent="0" algn="l" defTabSz="622300">
            <a:lnSpc>
              <a:spcPct val="90000"/>
            </a:lnSpc>
            <a:spcBef>
              <a:spcPct val="0"/>
            </a:spcBef>
            <a:spcAft>
              <a:spcPct val="35000"/>
            </a:spcAft>
            <a:buNone/>
          </a:pPr>
          <a:r>
            <a:rPr lang="en-US" sz="1400" kern="1200" dirty="0"/>
            <a:t>Understanding the concept of a social graph: Educate participants about what a social graph is, how it represents relationships between individuals or entities within a network, and its significance in the context of enterprise collaboration.</a:t>
          </a:r>
        </a:p>
      </dsp:txBody>
      <dsp:txXfrm>
        <a:off x="782245" y="1801249"/>
        <a:ext cx="8819443" cy="719263"/>
      </dsp:txXfrm>
    </dsp:sp>
    <dsp:sp modelId="{D5EBEC41-DCA7-49DB-B2B0-672F469434D1}">
      <dsp:nvSpPr>
        <dsp:cNvPr id="0" name=""/>
        <dsp:cNvSpPr/>
      </dsp:nvSpPr>
      <dsp:spPr>
        <a:xfrm>
          <a:off x="0" y="2700328"/>
          <a:ext cx="9625383" cy="6769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5D807-D515-4814-95A9-FDE37025CA13}">
      <dsp:nvSpPr>
        <dsp:cNvPr id="0" name=""/>
        <dsp:cNvSpPr/>
      </dsp:nvSpPr>
      <dsp:spPr>
        <a:xfrm>
          <a:off x="204778" y="2852643"/>
          <a:ext cx="372688" cy="37232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484EF7-A5C8-4FF7-A684-17C23607DAF1}">
      <dsp:nvSpPr>
        <dsp:cNvPr id="0" name=""/>
        <dsp:cNvSpPr/>
      </dsp:nvSpPr>
      <dsp:spPr>
        <a:xfrm>
          <a:off x="782245" y="2700328"/>
          <a:ext cx="8819443" cy="71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122" tIns="76122" rIns="76122" bIns="76122" numCol="1" spcCol="1270" anchor="ctr" anchorCtr="0">
          <a:noAutofit/>
        </a:bodyPr>
        <a:lstStyle/>
        <a:p>
          <a:pPr marL="0" lvl="0" indent="0" algn="l" defTabSz="622300">
            <a:lnSpc>
              <a:spcPct val="90000"/>
            </a:lnSpc>
            <a:spcBef>
              <a:spcPct val="0"/>
            </a:spcBef>
            <a:spcAft>
              <a:spcPct val="35000"/>
            </a:spcAft>
            <a:buNone/>
          </a:pPr>
          <a:r>
            <a:rPr lang="en-US" sz="1400" kern="1200"/>
            <a:t>Exploring social graph technologies: Familiarize participants with various platforms and technologies available for building and managing enterprise social graphs, including APIs, frameworks and software tools.</a:t>
          </a:r>
        </a:p>
      </dsp:txBody>
      <dsp:txXfrm>
        <a:off x="782245" y="2700328"/>
        <a:ext cx="8819443" cy="7192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DE6D0-BD43-45B7-B70F-68CE737A10AD}">
      <dsp:nvSpPr>
        <dsp:cNvPr id="0" name=""/>
        <dsp:cNvSpPr/>
      </dsp:nvSpPr>
      <dsp:spPr>
        <a:xfrm>
          <a:off x="0" y="0"/>
          <a:ext cx="8181575" cy="1540207"/>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An enterprise social graph can be a valuable tool for organizations in various ways such as identifying experts and knowledge sources, enhanced collaboration, improving communication and decision making.</a:t>
          </a:r>
        </a:p>
      </dsp:txBody>
      <dsp:txXfrm>
        <a:off x="45111" y="45111"/>
        <a:ext cx="6589651" cy="1449985"/>
      </dsp:txXfrm>
    </dsp:sp>
    <dsp:sp modelId="{454EE304-0A55-4C5B-B69D-1945F9C9D1A1}">
      <dsp:nvSpPr>
        <dsp:cNvPr id="0" name=""/>
        <dsp:cNvSpPr/>
      </dsp:nvSpPr>
      <dsp:spPr>
        <a:xfrm>
          <a:off x="1443807" y="1882475"/>
          <a:ext cx="8181575" cy="1540207"/>
        </a:xfrm>
        <a:prstGeom prst="roundRect">
          <a:avLst>
            <a:gd name="adj" fmla="val 10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Building an enterprise social graph holds significant promise for collaboration, enhancing communication and knowledge sharing within an organization. Through the analysis of expertise, relationships and interactions among the employees, it fosters an efficient and more connected workplace environment.</a:t>
          </a:r>
        </a:p>
      </dsp:txBody>
      <dsp:txXfrm>
        <a:off x="1488918" y="1927586"/>
        <a:ext cx="5646411" cy="1449985"/>
      </dsp:txXfrm>
    </dsp:sp>
    <dsp:sp modelId="{68F7C398-BF2E-4DB4-BAAD-922DBAE4DBCB}">
      <dsp:nvSpPr>
        <dsp:cNvPr id="0" name=""/>
        <dsp:cNvSpPr/>
      </dsp:nvSpPr>
      <dsp:spPr>
        <a:xfrm>
          <a:off x="7180440" y="1210774"/>
          <a:ext cx="1001134" cy="1001134"/>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405695" y="1210774"/>
        <a:ext cx="550624" cy="753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3A5B6-8CD6-4163-907B-738545753307}">
      <dsp:nvSpPr>
        <dsp:cNvPr id="0" name=""/>
        <dsp:cNvSpPr/>
      </dsp:nvSpPr>
      <dsp:spPr>
        <a:xfrm>
          <a:off x="1302691" y="1174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8D162A-3B17-41BD-B794-F8C666FEB2E7}">
      <dsp:nvSpPr>
        <dsp:cNvPr id="0" name=""/>
        <dsp:cNvSpPr/>
      </dsp:nvSpPr>
      <dsp:spPr>
        <a:xfrm>
          <a:off x="114691" y="2465938"/>
          <a:ext cx="432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In conclusion, the enterprise social graph serves as a dynamic representation of the interconnected relationships and interactions within an organization. By mapping out the social fabric of the company, it provides valuable insights into collaboration patterns, organizational structure, communication channels, and expertise distribution.</a:t>
          </a:r>
        </a:p>
      </dsp:txBody>
      <dsp:txXfrm>
        <a:off x="114691" y="2465938"/>
        <a:ext cx="4320000" cy="945000"/>
      </dsp:txXfrm>
    </dsp:sp>
    <dsp:sp modelId="{CC403B67-82DA-4337-9700-7582E940F0E0}">
      <dsp:nvSpPr>
        <dsp:cNvPr id="0" name=""/>
        <dsp:cNvSpPr/>
      </dsp:nvSpPr>
      <dsp:spPr>
        <a:xfrm>
          <a:off x="6378691" y="11744"/>
          <a:ext cx="1944000" cy="19440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E1291C-5170-46F3-AA24-1127A9278041}">
      <dsp:nvSpPr>
        <dsp:cNvPr id="0" name=""/>
        <dsp:cNvSpPr/>
      </dsp:nvSpPr>
      <dsp:spPr>
        <a:xfrm>
          <a:off x="5190691" y="2465938"/>
          <a:ext cx="432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Leveraging the enterprise social graph can facilitate enhanced collaboration, improved communication, better talent management, and informed decision-making processes. Ultimately, it contributes to fostering a more connected and collaborative organizational culture, driving productivity, innovation, and employee engagement.</a:t>
          </a:r>
        </a:p>
      </dsp:txBody>
      <dsp:txXfrm>
        <a:off x="5190691" y="2465938"/>
        <a:ext cx="4320000" cy="945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2200E-2223-4E0A-B787-595C59FF28A8}" type="datetimeFigureOut">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35BB6-0AA4-44AF-AD4E-500FC4DB5FAB}" type="slidenum">
              <a:t>‹#›</a:t>
            </a:fld>
            <a:endParaRPr lang="en-US"/>
          </a:p>
        </p:txBody>
      </p:sp>
    </p:spTree>
    <p:extLst>
      <p:ext uri="{BB962C8B-B14F-4D97-AF65-F5344CB8AC3E}">
        <p14:creationId xmlns:p14="http://schemas.microsoft.com/office/powerpoint/2010/main" val="18050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135BB6-0AA4-44AF-AD4E-500FC4DB5FAB}" type="slidenum">
              <a:rPr lang="en-US" smtClean="0"/>
              <a:t>14</a:t>
            </a:fld>
            <a:endParaRPr lang="en-US"/>
          </a:p>
        </p:txBody>
      </p:sp>
    </p:spTree>
    <p:extLst>
      <p:ext uri="{BB962C8B-B14F-4D97-AF65-F5344CB8AC3E}">
        <p14:creationId xmlns:p14="http://schemas.microsoft.com/office/powerpoint/2010/main" val="67562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135BB6-0AA4-44AF-AD4E-500FC4DB5FAB}" type="slidenum">
              <a:t>16</a:t>
            </a:fld>
            <a:endParaRPr lang="en-US"/>
          </a:p>
        </p:txBody>
      </p:sp>
    </p:spTree>
    <p:extLst>
      <p:ext uri="{BB962C8B-B14F-4D97-AF65-F5344CB8AC3E}">
        <p14:creationId xmlns:p14="http://schemas.microsoft.com/office/powerpoint/2010/main" val="1008717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6/7/2024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405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870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328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15395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22867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6/7/2024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30763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6/7/2024</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8209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5082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08292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923F103-BC34-4FE4-A40E-EDDEECFDA5D0}" type="datetimeFigureOut">
              <a:rPr lang="en-US" smtClean="0"/>
              <a:pPr/>
              <a:t>6/7/2024</a:t>
            </a:fld>
            <a:endParaRPr lang="en-US"/>
          </a:p>
        </p:txBody>
      </p:sp>
      <p:sp>
        <p:nvSpPr>
          <p:cNvPr id="5" name="Footer Placeholder 4"/>
          <p:cNvSpPr>
            <a:spLocks noGrp="1"/>
          </p:cNvSpPr>
          <p:nvPr>
            <p:ph type="ftr" sz="quarter" idx="11"/>
          </p:nvPr>
        </p:nvSpPr>
        <p:spPr>
          <a:xfrm>
            <a:off x="3962399" y="5870575"/>
            <a:ext cx="4893958" cy="377825"/>
          </a:xfrm>
        </p:spPr>
        <p:txBody>
          <a:bodyPr/>
          <a:lstStyle/>
          <a:p>
            <a:r>
              <a:rPr lang="en-US"/>
              <a:t>
              </a:t>
            </a:r>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7267157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6000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81784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43068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34884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6/7/2024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99000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6/7/2024</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07368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C8D7E02-BCB8-4D50-A234-369438C08659}" type="datetimeFigureOut">
              <a:rPr lang="en-US" smtClean="0"/>
              <a:t>6/7/2024</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4600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21399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7604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15554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995633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851730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35186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65324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4827381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978997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2262744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6/7/2024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66915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9791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6/7/2024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420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6/7/2024</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874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6/7/2024</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4145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49315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6/7/2024</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9659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6/7/2024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046122466"/>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E451C3-0FF4-47C4-B829-773ADF60F88C}" type="datetimeFigureOut">
              <a:rPr lang="en-US" smtClean="0"/>
              <a:t>6/7/2024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a:t>
            </a: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0798686"/>
      </p:ext>
    </p:extLst>
  </p:cSld>
  <p:clrMap bg1="dk1" tx1="lt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ascendedpeak/introduction-to-tableau-highlight-tables-b64b96ba1e1b#:~:text=Unlike%20traditional%20line%20graphs%20or,from%20adjacent%20columns%20and%20rows" TargetMode="External"/><Relationship Id="rId2" Type="http://schemas.openxmlformats.org/officeDocument/2006/relationships/hyperlink" Target="https://newprediction.com/tableau-highlight-tables/" TargetMode="External"/><Relationship Id="rId1" Type="http://schemas.openxmlformats.org/officeDocument/2006/relationships/slideLayout" Target="../slideLayouts/slideLayout2.xml"/><Relationship Id="rId5" Type="http://schemas.openxmlformats.org/officeDocument/2006/relationships/hyperlink" Target="https://www.tableau.com/learn/whitepapers/visualizing-time-beyond-line-chart" TargetMode="External"/><Relationship Id="rId4" Type="http://schemas.openxmlformats.org/officeDocument/2006/relationships/hyperlink" Target="https://www.tableau.com/learn/whitepapers/which-type-chart-or-graph-right-for-you-ungated"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urple and white lines on a blue background&#10;&#10;Description automatically generated">
            <a:extLst>
              <a:ext uri="{FF2B5EF4-FFF2-40B4-BE49-F238E27FC236}">
                <a16:creationId xmlns:a16="http://schemas.microsoft.com/office/drawing/2014/main" id="{5EEBB839-3FDD-8C15-7428-7C802390B1E4}"/>
              </a:ext>
            </a:extLst>
          </p:cNvPr>
          <p:cNvPicPr>
            <a:picLocks noChangeAspect="1"/>
          </p:cNvPicPr>
          <p:nvPr/>
        </p:nvPicPr>
        <p:blipFill rotWithShape="1">
          <a:blip r:embed="rId2"/>
          <a:srcRect/>
          <a:stretch/>
        </p:blipFill>
        <p:spPr>
          <a:xfrm>
            <a:off x="20" y="0"/>
            <a:ext cx="12191980" cy="6857990"/>
          </a:xfrm>
          <a:prstGeom prst="rect">
            <a:avLst/>
          </a:prstGeom>
        </p:spPr>
      </p:pic>
    </p:spTree>
    <p:extLst>
      <p:ext uri="{BB962C8B-B14F-4D97-AF65-F5344CB8AC3E}">
        <p14:creationId xmlns:p14="http://schemas.microsoft.com/office/powerpoint/2010/main" val="406374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types of graphs&#10;&#10;Description automatically generated with medium confidence">
            <a:extLst>
              <a:ext uri="{FF2B5EF4-FFF2-40B4-BE49-F238E27FC236}">
                <a16:creationId xmlns:a16="http://schemas.microsoft.com/office/drawing/2014/main" id="{12B2A9F8-6AD1-C8AB-9AD6-294FD6313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498" y="618968"/>
            <a:ext cx="7772400" cy="4265096"/>
          </a:xfrm>
          <a:prstGeom prst="rect">
            <a:avLst/>
          </a:prstGeom>
        </p:spPr>
      </p:pic>
      <p:sp>
        <p:nvSpPr>
          <p:cNvPr id="7" name="TextBox 6">
            <a:extLst>
              <a:ext uri="{FF2B5EF4-FFF2-40B4-BE49-F238E27FC236}">
                <a16:creationId xmlns:a16="http://schemas.microsoft.com/office/drawing/2014/main" id="{5F995ABD-245A-BA75-738C-BA4814CFDEF0}"/>
              </a:ext>
            </a:extLst>
          </p:cNvPr>
          <p:cNvSpPr txBox="1"/>
          <p:nvPr/>
        </p:nvSpPr>
        <p:spPr>
          <a:xfrm>
            <a:off x="3048000" y="5215420"/>
            <a:ext cx="6096000"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EBEBEB"/>
                </a:solidFill>
                <a:effectLst/>
                <a:uLnTx/>
                <a:uFillTx/>
                <a:latin typeface="Calibri" panose="020F0502020204030204" pitchFamily="34" charset="0"/>
                <a:cs typeface="Calibri" panose="020F0502020204030204" pitchFamily="34" charset="0"/>
              </a:rPr>
              <a:t>For marketers, using a slope chart to visualize social media data can reveal more insights about follower growth, brand-name mentions, engagement, and reach against competitors.</a:t>
            </a:r>
          </a:p>
        </p:txBody>
      </p:sp>
    </p:spTree>
    <p:extLst>
      <p:ext uri="{BB962C8B-B14F-4D97-AF65-F5344CB8AC3E}">
        <p14:creationId xmlns:p14="http://schemas.microsoft.com/office/powerpoint/2010/main" val="265097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7EA2-DA06-97D0-EC0A-E28E91A54257}"/>
              </a:ext>
            </a:extLst>
          </p:cNvPr>
          <p:cNvSpPr>
            <a:spLocks noGrp="1"/>
          </p:cNvSpPr>
          <p:nvPr>
            <p:ph type="title"/>
          </p:nvPr>
        </p:nvSpPr>
        <p:spPr>
          <a:xfrm>
            <a:off x="977462" y="378372"/>
            <a:ext cx="10047890" cy="1135117"/>
          </a:xfrm>
        </p:spPr>
        <p:txBody>
          <a:bodyPr>
            <a:normAutofit fontScale="90000"/>
          </a:bodyPr>
          <a:lstStyle/>
          <a:p>
            <a:pPr algn="ctr"/>
            <a:r>
              <a:rPr lang="en-US" sz="4000" dirty="0"/>
              <a:t>Exploring Cycle Plots</a:t>
            </a:r>
            <a:br>
              <a:rPr lang="en-US" sz="4000" dirty="0"/>
            </a:br>
            <a:r>
              <a:rPr lang="en-US" sz="4000" dirty="0"/>
              <a:t>Cycle Plots - Trends and Seasonality</a:t>
            </a:r>
          </a:p>
        </p:txBody>
      </p:sp>
      <p:graphicFrame>
        <p:nvGraphicFramePr>
          <p:cNvPr id="25" name="Content Placeholder 2">
            <a:extLst>
              <a:ext uri="{FF2B5EF4-FFF2-40B4-BE49-F238E27FC236}">
                <a16:creationId xmlns:a16="http://schemas.microsoft.com/office/drawing/2014/main" id="{56785479-1457-9100-5562-D7513C07D6A4}"/>
              </a:ext>
            </a:extLst>
          </p:cNvPr>
          <p:cNvGraphicFramePr>
            <a:graphicFrameLocks noGrp="1"/>
          </p:cNvGraphicFramePr>
          <p:nvPr>
            <p:ph idx="1"/>
          </p:nvPr>
        </p:nvGraphicFramePr>
        <p:xfrm>
          <a:off x="769334" y="1839817"/>
          <a:ext cx="11040747" cy="4384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07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49DF-2546-2A2E-0787-35EBA28956F4}"/>
              </a:ext>
            </a:extLst>
          </p:cNvPr>
          <p:cNvSpPr>
            <a:spLocks noGrp="1"/>
          </p:cNvSpPr>
          <p:nvPr>
            <p:ph type="title"/>
          </p:nvPr>
        </p:nvSpPr>
        <p:spPr>
          <a:xfrm>
            <a:off x="4285562" y="418641"/>
            <a:ext cx="7116895" cy="804231"/>
          </a:xfrm>
        </p:spPr>
        <p:txBody>
          <a:bodyPr>
            <a:normAutofit fontScale="90000"/>
          </a:bodyPr>
          <a:lstStyle/>
          <a:p>
            <a:pPr algn="ctr">
              <a:lnSpc>
                <a:spcPct val="90000"/>
              </a:lnSpc>
            </a:pPr>
            <a:r>
              <a:rPr lang="en-US" sz="3300" kern="1200" dirty="0">
                <a:latin typeface="+mn-lt"/>
                <a:ea typeface="+mn-ea"/>
                <a:cs typeface="+mn-cs"/>
              </a:rPr>
              <a:t>Visualization of ten years of wildlife strikes on airplanes in the US</a:t>
            </a:r>
            <a:br>
              <a:rPr lang="en-US" sz="3300" dirty="0"/>
            </a:br>
            <a:endParaRPr lang="en-US" sz="3300" dirty="0"/>
          </a:p>
        </p:txBody>
      </p:sp>
      <p:pic>
        <p:nvPicPr>
          <p:cNvPr id="4" name="Content Placeholder 3" descr="A graph of blue lines&#10;&#10;Description automatically generated">
            <a:extLst>
              <a:ext uri="{FF2B5EF4-FFF2-40B4-BE49-F238E27FC236}">
                <a16:creationId xmlns:a16="http://schemas.microsoft.com/office/drawing/2014/main" id="{F566B4B4-2CEB-6DC2-4EA1-E7613EF97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8" y="1222872"/>
            <a:ext cx="8820838" cy="4226629"/>
          </a:xfrm>
          <a:prstGeom prst="rect">
            <a:avLst/>
          </a:prstGeom>
        </p:spPr>
      </p:pic>
      <p:sp>
        <p:nvSpPr>
          <p:cNvPr id="6" name="TextBox 5">
            <a:extLst>
              <a:ext uri="{FF2B5EF4-FFF2-40B4-BE49-F238E27FC236}">
                <a16:creationId xmlns:a16="http://schemas.microsoft.com/office/drawing/2014/main" id="{E8DB9E40-1D13-8FFE-DEBB-4A5C85D1429E}"/>
              </a:ext>
            </a:extLst>
          </p:cNvPr>
          <p:cNvSpPr txBox="1"/>
          <p:nvPr/>
        </p:nvSpPr>
        <p:spPr>
          <a:xfrm>
            <a:off x="4485184" y="5746086"/>
            <a:ext cx="6366431" cy="784830"/>
          </a:xfrm>
          <a:prstGeom prst="rect">
            <a:avLst/>
          </a:prstGeom>
          <a:noFill/>
        </p:spPr>
        <p:txBody>
          <a:bodyPr wrap="square">
            <a:spAutoFit/>
          </a:bodyPr>
          <a:lstStyle/>
          <a:p>
            <a:pPr marL="0" marR="0" lvl="0" indent="0" algn="ctr" defTabSz="676656" rtl="0" eaLnBrk="1" fontAlgn="auto" latinLnBrk="0" hangingPunct="1">
              <a:lnSpc>
                <a:spcPct val="100000"/>
              </a:lnSpc>
              <a:spcBef>
                <a:spcPts val="0"/>
              </a:spcBef>
              <a:spcAft>
                <a:spcPts val="60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Visualization of ten years of wildlife strikes on airplanes in the US reveals that bird strikes are far more common in August, September, and October than in other months.</a:t>
            </a:r>
          </a:p>
        </p:txBody>
      </p:sp>
      <p:sp>
        <p:nvSpPr>
          <p:cNvPr id="8" name="TextBox 7">
            <a:extLst>
              <a:ext uri="{FF2B5EF4-FFF2-40B4-BE49-F238E27FC236}">
                <a16:creationId xmlns:a16="http://schemas.microsoft.com/office/drawing/2014/main" id="{0235023C-4DB0-A4BE-FCC1-AE4C6859922C}"/>
              </a:ext>
            </a:extLst>
          </p:cNvPr>
          <p:cNvSpPr txBox="1"/>
          <p:nvPr/>
        </p:nvSpPr>
        <p:spPr>
          <a:xfrm>
            <a:off x="553599" y="2767988"/>
            <a:ext cx="2299769" cy="1015663"/>
          </a:xfrm>
          <a:prstGeom prst="rect">
            <a:avLst/>
          </a:prstGeom>
          <a:noFill/>
        </p:spPr>
        <p:txBody>
          <a:bodyPr wrap="square">
            <a:spAutoFit/>
          </a:bodyPr>
          <a:lstStyle/>
          <a:p>
            <a:pPr marL="0" marR="0" lvl="0" indent="0" algn="ctr" defTabSz="676656" rtl="0" eaLnBrk="1" fontAlgn="auto" latinLnBrk="0" hangingPunct="1">
              <a:lnSpc>
                <a:spcPct val="100000"/>
              </a:lnSpc>
              <a:spcBef>
                <a:spcPts val="0"/>
              </a:spcBef>
              <a:spcAft>
                <a:spcPts val="600"/>
              </a:spcAft>
              <a:buClrTx/>
              <a:buSzTx/>
              <a:buFontTx/>
              <a:buNone/>
              <a:tabLst/>
              <a:defRPr/>
            </a:pPr>
            <a:r>
              <a:rPr kumimoji="0" lang="en-US" sz="3000" b="0" i="0" u="none" strike="noStrike" kern="1200" cap="none" spc="0" normalizeH="0" baseline="0" noProof="0" dirty="0">
                <a:ln>
                  <a:noFill/>
                </a:ln>
                <a:solidFill>
                  <a:srgbClr val="F2F2F2"/>
                </a:solidFill>
                <a:effectLst/>
                <a:uLnTx/>
                <a:uFillTx/>
                <a:latin typeface="Calibri Light" panose="020F0302020204030204"/>
                <a:ea typeface="+mn-ea"/>
                <a:cs typeface="+mn-cs"/>
              </a:rPr>
              <a:t>Examples of cycle plots</a:t>
            </a:r>
            <a:endParaRPr kumimoji="0" lang="en-US" sz="3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0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a line&#10;&#10;Description automatically generated with medium confidence">
            <a:extLst>
              <a:ext uri="{FF2B5EF4-FFF2-40B4-BE49-F238E27FC236}">
                <a16:creationId xmlns:a16="http://schemas.microsoft.com/office/drawing/2014/main" id="{8ED4322B-819C-B355-2B19-BFBFB97F8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424" y="416932"/>
            <a:ext cx="8731394" cy="4392812"/>
          </a:xfrm>
          <a:prstGeom prst="rect">
            <a:avLst/>
          </a:prstGeom>
        </p:spPr>
      </p:pic>
      <p:sp>
        <p:nvSpPr>
          <p:cNvPr id="9" name="TextBox 8">
            <a:extLst>
              <a:ext uri="{FF2B5EF4-FFF2-40B4-BE49-F238E27FC236}">
                <a16:creationId xmlns:a16="http://schemas.microsoft.com/office/drawing/2014/main" id="{EAD2F31F-3CB0-921A-0568-50082F7C3640}"/>
              </a:ext>
            </a:extLst>
          </p:cNvPr>
          <p:cNvSpPr txBox="1"/>
          <p:nvPr/>
        </p:nvSpPr>
        <p:spPr>
          <a:xfrm>
            <a:off x="1693164" y="5162230"/>
            <a:ext cx="9197340"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dirty="0">
                <a:ln>
                  <a:noFill/>
                </a:ln>
                <a:solidFill>
                  <a:srgbClr val="EBEBEB"/>
                </a:solidFill>
                <a:effectLst/>
                <a:uLnTx/>
                <a:uFillTx/>
                <a:latin typeface="Calibri" panose="020F0502020204030204" pitchFamily="34" charset="0"/>
                <a:cs typeface="Calibri" panose="020F0502020204030204" pitchFamily="34" charset="0"/>
              </a:rPr>
              <a:t>For real estate agents or sales reps, cycle plots can quickly show important trends just under the surface of your data. Cycle plots will answer questions like: How has sales changed on each weekday over the past six months? What days of the week in each month are better for closing deals? Or what hour of the day is the highest performing? Knowing this information can drastically improve quarter planning and seasonal decision-making.</a:t>
            </a:r>
          </a:p>
        </p:txBody>
      </p:sp>
    </p:spTree>
    <p:extLst>
      <p:ext uri="{BB962C8B-B14F-4D97-AF65-F5344CB8AC3E}">
        <p14:creationId xmlns:p14="http://schemas.microsoft.com/office/powerpoint/2010/main" val="203414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Oval 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Oval 2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Oval 2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26E95BA0-0DA9-DAAB-11D3-AA467244C6AB}"/>
              </a:ext>
            </a:extLst>
          </p:cNvPr>
          <p:cNvSpPr txBox="1"/>
          <p:nvPr/>
        </p:nvSpPr>
        <p:spPr>
          <a:xfrm>
            <a:off x="1154954" y="973668"/>
            <a:ext cx="8761413" cy="706964"/>
          </a:xfrm>
          <a:prstGeom prst="rect">
            <a:avLst/>
          </a:prstGeom>
        </p:spPr>
        <p:txBody>
          <a:bodyPr vert="horz" lIns="91440" tIns="45720" rIns="91440" bIns="45720" rtlCol="0" anchor="ctr">
            <a:normAutofit/>
          </a:bodyPr>
          <a:lstStyle/>
          <a:p>
            <a:pPr defTabSz="457200">
              <a:spcBef>
                <a:spcPct val="0"/>
              </a:spcBef>
              <a:spcAft>
                <a:spcPts val="600"/>
              </a:spcAft>
            </a:pPr>
            <a:r>
              <a:rPr lang="en-US" sz="3600">
                <a:solidFill>
                  <a:schemeClr val="bg2"/>
                </a:solidFill>
                <a:latin typeface="+mj-lt"/>
                <a:ea typeface="+mj-ea"/>
                <a:cs typeface="+mj-cs"/>
              </a:rPr>
              <a:t>Highlight</a:t>
            </a:r>
            <a:r>
              <a:rPr lang="en-US" sz="3600">
                <a:solidFill>
                  <a:schemeClr val="bg2"/>
                </a:solidFill>
                <a:effectLst/>
                <a:latin typeface="+mj-lt"/>
                <a:ea typeface="+mj-ea"/>
                <a:cs typeface="+mj-cs"/>
              </a:rPr>
              <a:t> Tables: From Data to Insights</a:t>
            </a:r>
            <a:endParaRPr lang="en-US" sz="3600">
              <a:solidFill>
                <a:schemeClr val="bg2"/>
              </a:solidFill>
              <a:latin typeface="+mj-lt"/>
              <a:ea typeface="+mj-ea"/>
              <a:cs typeface="+mj-cs"/>
            </a:endParaRPr>
          </a:p>
        </p:txBody>
      </p:sp>
      <p:sp>
        <p:nvSpPr>
          <p:cNvPr id="2" name="TextBox 1">
            <a:extLst>
              <a:ext uri="{FF2B5EF4-FFF2-40B4-BE49-F238E27FC236}">
                <a16:creationId xmlns:a16="http://schemas.microsoft.com/office/drawing/2014/main" id="{234724B5-C89E-77C4-E5CE-4C483BFF3A67}"/>
              </a:ext>
            </a:extLst>
          </p:cNvPr>
          <p:cNvSpPr txBox="1"/>
          <p:nvPr/>
        </p:nvSpPr>
        <p:spPr>
          <a:xfrm>
            <a:off x="454894" y="2123767"/>
            <a:ext cx="3481054" cy="390586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182880" defTabSz="457200">
              <a:spcBef>
                <a:spcPts val="1000"/>
              </a:spcBef>
              <a:buClr>
                <a:schemeClr val="accent1"/>
              </a:buClr>
              <a:buSzPct val="80000"/>
              <a:buFont typeface="Wingdings 3" charset="2"/>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Highlight Tables - Highlight specific values or patterns within a large dataset through the use of colors. They present numerical values within each cell, offering a more detailed depiction of the data.</a:t>
            </a:r>
            <a:b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br>
            <a:endPar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182880" defTabSz="457200">
              <a:spcBef>
                <a:spcPts val="1000"/>
              </a:spcBef>
              <a:buClr>
                <a:schemeClr val="accent1"/>
              </a:buClr>
              <a:buSzPct val="80000"/>
              <a:buFont typeface="Wingdings 3" charset="2"/>
              <a:buChar char=""/>
            </a:pPr>
            <a:r>
              <a:rPr lang="en-US"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A highlight table uses color to grab the viewer’s attention while presenting precise figures. </a:t>
            </a:r>
          </a:p>
        </p:txBody>
      </p:sp>
      <p:pic>
        <p:nvPicPr>
          <p:cNvPr id="4" name="Picture 3">
            <a:extLst>
              <a:ext uri="{FF2B5EF4-FFF2-40B4-BE49-F238E27FC236}">
                <a16:creationId xmlns:a16="http://schemas.microsoft.com/office/drawing/2014/main" id="{F98A2DCF-6288-37BC-AF37-4F445D63E7A4}"/>
              </a:ext>
            </a:extLst>
          </p:cNvPr>
          <p:cNvPicPr>
            <a:picLocks noChangeAspect="1"/>
          </p:cNvPicPr>
          <p:nvPr/>
        </p:nvPicPr>
        <p:blipFill rotWithShape="1">
          <a:blip r:embed="rId4"/>
          <a:srcRect l="681" r="26097"/>
          <a:stretch/>
        </p:blipFill>
        <p:spPr>
          <a:xfrm>
            <a:off x="4067426" y="2548755"/>
            <a:ext cx="7665068" cy="3817303"/>
          </a:xfrm>
          <a:prstGeom prst="roundRect">
            <a:avLst>
              <a:gd name="adj" fmla="val 1858"/>
            </a:avLst>
          </a:prstGeom>
          <a:solidFill>
            <a:srgbClr val="FFFFFF">
              <a:shade val="85000"/>
            </a:srgbClr>
          </a:solidFill>
          <a:effectLst>
            <a:outerShdw blurRad="50800" dist="50800" dir="5400000" algn="tl" rotWithShape="0">
              <a:srgbClr val="000000">
                <a:alpha val="43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879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2DFE43C5-970F-72FD-7193-D6CDA9E9298B}"/>
              </a:ext>
            </a:extLst>
          </p:cNvPr>
          <p:cNvGraphicFramePr/>
          <p:nvPr>
            <p:extLst>
              <p:ext uri="{D42A27DB-BD31-4B8C-83A1-F6EECF244321}">
                <p14:modId xmlns:p14="http://schemas.microsoft.com/office/powerpoint/2010/main" val="100630454"/>
              </p:ext>
            </p:extLst>
          </p:nvPr>
        </p:nvGraphicFramePr>
        <p:xfrm>
          <a:off x="489877" y="216311"/>
          <a:ext cx="11242617" cy="6312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9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67CD93-72F4-A1E7-1C68-5980C0CF4EAC}"/>
              </a:ext>
            </a:extLst>
          </p:cNvPr>
          <p:cNvSpPr txBox="1"/>
          <p:nvPr/>
        </p:nvSpPr>
        <p:spPr>
          <a:xfrm>
            <a:off x="776749" y="2305665"/>
            <a:ext cx="10756490" cy="153383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ts val="1000"/>
              </a:spcBef>
              <a:buClr>
                <a:schemeClr val="accent1"/>
              </a:buClr>
              <a:buSzPct val="80000"/>
              <a:buFont typeface="Wingdings 3" charset="2"/>
              <a:buChar char=""/>
            </a:pPr>
            <a:endParaRPr lang="en-US"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screenshot of a chart&#10;&#10;Description automatically generated">
            <a:extLst>
              <a:ext uri="{FF2B5EF4-FFF2-40B4-BE49-F238E27FC236}">
                <a16:creationId xmlns:a16="http://schemas.microsoft.com/office/drawing/2014/main" id="{45713AA9-BBA1-CEA9-68DF-A5114D7C954E}"/>
              </a:ext>
            </a:extLst>
          </p:cNvPr>
          <p:cNvPicPr>
            <a:picLocks noChangeAspect="1"/>
          </p:cNvPicPr>
          <p:nvPr/>
        </p:nvPicPr>
        <p:blipFill rotWithShape="1">
          <a:blip r:embed="rId3"/>
          <a:srcRect l="7570" t="16077" r="133" b="721"/>
          <a:stretch/>
        </p:blipFill>
        <p:spPr>
          <a:xfrm>
            <a:off x="2206933" y="2472642"/>
            <a:ext cx="7486494" cy="3728695"/>
          </a:xfrm>
          <a:prstGeom prst="roundRect">
            <a:avLst>
              <a:gd name="adj" fmla="val 1858"/>
            </a:avLst>
          </a:prstGeom>
          <a:solidFill>
            <a:srgbClr val="FFFFFF">
              <a:shade val="85000"/>
            </a:srgbClr>
          </a:solidFill>
          <a:effectLst>
            <a:outerShdw blurRad="50800" dist="50800" dir="5400000" algn="tl" rotWithShape="0">
              <a:srgbClr val="000000">
                <a:alpha val="43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FE229BC6-3DF1-E128-DC0D-B97CC28CC1ED}"/>
              </a:ext>
            </a:extLst>
          </p:cNvPr>
          <p:cNvSpPr txBox="1"/>
          <p:nvPr/>
        </p:nvSpPr>
        <p:spPr>
          <a:xfrm>
            <a:off x="776748" y="481781"/>
            <a:ext cx="10346863" cy="2308324"/>
          </a:xfrm>
          <a:prstGeom prst="rect">
            <a:avLst/>
          </a:prstGeom>
          <a:noFill/>
        </p:spPr>
        <p:txBody>
          <a:bodyPr wrap="square" lIns="91440" tIns="45720" rIns="91440" bIns="45720" rtlCol="0" anchor="t">
            <a:spAutoFit/>
          </a:bodyPr>
          <a:lstStyle/>
          <a:p>
            <a:r>
              <a:rPr lang="en-US" b="1" dirty="0">
                <a:solidFill>
                  <a:srgbClr val="FFFFFF"/>
                </a:solidFill>
                <a:latin typeface="Calibri"/>
                <a:ea typeface="Calibri"/>
                <a:cs typeface="Calibri"/>
              </a:rPr>
              <a:t>Example-1</a:t>
            </a:r>
            <a:r>
              <a:rPr lang="en-US" sz="1800" dirty="0">
                <a:solidFill>
                  <a:srgbClr val="FFFFFF"/>
                </a:solidFill>
                <a:latin typeface="Calibri"/>
                <a:ea typeface="Calibri"/>
                <a:cs typeface="Calibri"/>
              </a:rPr>
              <a:t>:- Common birth dates in the US compared to the UK</a:t>
            </a:r>
            <a:br>
              <a:rPr lang="en-US" sz="1800" dirty="0">
                <a:solidFill>
                  <a:srgbClr val="FFFFFF"/>
                </a:solidFill>
                <a:latin typeface="Calibri"/>
                <a:ea typeface="Calibri"/>
                <a:cs typeface="Calibri"/>
              </a:rPr>
            </a:br>
            <a:br>
              <a:rPr lang="en-US" sz="1800" dirty="0">
                <a:latin typeface="Calibri" panose="020F0502020204030204" pitchFamily="34" charset="0"/>
                <a:ea typeface="Calibri" panose="020F0502020204030204" pitchFamily="34" charset="0"/>
                <a:cs typeface="Calibri" panose="020F0502020204030204" pitchFamily="34" charset="0"/>
              </a:rPr>
            </a:br>
            <a:r>
              <a:rPr lang="en-US" sz="1800" dirty="0">
                <a:solidFill>
                  <a:srgbClr val="FFFFFF"/>
                </a:solidFill>
                <a:latin typeface="Calibri"/>
                <a:ea typeface="Calibri"/>
                <a:cs typeface="Calibri"/>
              </a:rPr>
              <a:t>Using both month and year, this highlight table shows how expected birth dates are in the US compared to the UK. The darker the color, the more familiar the birthday. You can look at individual dates as well as trends in the colors. </a:t>
            </a:r>
            <a:br>
              <a:rPr lang="en-US" sz="1800" dirty="0">
                <a:latin typeface="Calibri" panose="020F0502020204030204" pitchFamily="34" charset="0"/>
                <a:ea typeface="Calibri" panose="020F0502020204030204" pitchFamily="34" charset="0"/>
                <a:cs typeface="Calibri" panose="020F0502020204030204" pitchFamily="34" charset="0"/>
              </a:rPr>
            </a:br>
            <a:br>
              <a:rPr lang="en-US" sz="1800" dirty="0">
                <a:latin typeface="Calibri" panose="020F0502020204030204" pitchFamily="34" charset="0"/>
                <a:ea typeface="Calibri" panose="020F0502020204030204" pitchFamily="34" charset="0"/>
                <a:cs typeface="Calibri" panose="020F0502020204030204" pitchFamily="34" charset="0"/>
              </a:rPr>
            </a:br>
            <a:endParaRPr lang="en-US" sz="1800" b="0" i="0" kern="1200" dirty="0">
              <a:solidFill>
                <a:srgbClr val="EBEBEB"/>
              </a:solidFill>
              <a:latin typeface="Calibri" panose="020F0502020204030204" pitchFamily="34" charset="0"/>
              <a:ea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319099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5FEBA283-D1D4-B4FE-BE84-900593AFB96E}"/>
              </a:ext>
            </a:extLst>
          </p:cNvPr>
          <p:cNvSpPr txBox="1"/>
          <p:nvPr/>
        </p:nvSpPr>
        <p:spPr>
          <a:xfrm>
            <a:off x="561110" y="609600"/>
            <a:ext cx="4072673" cy="54102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Example-2:- This table provides a snapshot of hospital admissions, showing the number of patients admitted and their corresponding wait times. Darker shades represent higher patient volumes in the waiting room.</a:t>
            </a:r>
            <a:b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br>
            <a:endPar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defTabSz="457200">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The data is spread evenly. Viewers can see when more patients are waiting and when the waiting room might be empty.</a:t>
            </a:r>
            <a:b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br>
            <a:endPar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defTabSz="457200">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Elective and emergency wait times are split into two tables but use the same color.</a:t>
            </a:r>
          </a:p>
          <a:p>
            <a:pPr defTabSz="457200">
              <a:lnSpc>
                <a:spcPct val="90000"/>
              </a:lnSpc>
              <a:spcBef>
                <a:spcPts val="1000"/>
              </a:spcBef>
              <a:buClr>
                <a:schemeClr val="accent1"/>
              </a:buClr>
              <a:buSzPct val="80000"/>
            </a:pPr>
            <a:endParaRPr lang="en-US" sz="2000"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screenshot of a computer screen&#10;&#10;Description automatically generated">
            <a:extLst>
              <a:ext uri="{FF2B5EF4-FFF2-40B4-BE49-F238E27FC236}">
                <a16:creationId xmlns:a16="http://schemas.microsoft.com/office/drawing/2014/main" id="{BC118DFF-0852-0912-0459-2E17D453429B}"/>
              </a:ext>
            </a:extLst>
          </p:cNvPr>
          <p:cNvPicPr>
            <a:picLocks noChangeAspect="1"/>
          </p:cNvPicPr>
          <p:nvPr/>
        </p:nvPicPr>
        <p:blipFill rotWithShape="1">
          <a:blip r:embed="rId2"/>
          <a:srcRect l="9841" r="10014" b="-2"/>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308696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D74-EAB0-17FA-1578-3962846534A4}"/>
              </a:ext>
            </a:extLst>
          </p:cNvPr>
          <p:cNvSpPr>
            <a:spLocks noGrp="1"/>
          </p:cNvSpPr>
          <p:nvPr>
            <p:ph type="title"/>
          </p:nvPr>
        </p:nvSpPr>
        <p:spPr>
          <a:xfrm>
            <a:off x="892199" y="5475669"/>
            <a:ext cx="10407602" cy="868026"/>
          </a:xfrm>
        </p:spPr>
        <p:txBody>
          <a:bodyPr vert="horz" lIns="91440" tIns="45720" rIns="91440" bIns="45720" rtlCol="0" anchor="b">
            <a:normAutofit/>
          </a:bodyPr>
          <a:lstStyle/>
          <a:p>
            <a:pPr>
              <a:lnSpc>
                <a:spcPct val="90000"/>
              </a:lnSpc>
            </a:pPr>
            <a:r>
              <a:rPr lang="en-US" sz="2100" dirty="0">
                <a:solidFill>
                  <a:srgbClr val="000000"/>
                </a:solidFill>
                <a:latin typeface="Calibri"/>
                <a:cs typeface="Calibri"/>
              </a:rPr>
              <a:t>We can also use Highlight Tables to visualize the  time data on a map to reveal the driest regions over time, like the New York Times did in this visualization.</a:t>
            </a:r>
            <a:endParaRPr lang="en-US" dirty="0"/>
          </a:p>
        </p:txBody>
      </p:sp>
      <p:pic>
        <p:nvPicPr>
          <p:cNvPr id="5" name="Picture 4" descr="A map of the united states&#10;&#10;Description automatically generated">
            <a:extLst>
              <a:ext uri="{FF2B5EF4-FFF2-40B4-BE49-F238E27FC236}">
                <a16:creationId xmlns:a16="http://schemas.microsoft.com/office/drawing/2014/main" id="{4F318EE7-607E-21FC-CAD6-BB5967C3EC13}"/>
              </a:ext>
            </a:extLst>
          </p:cNvPr>
          <p:cNvPicPr>
            <a:picLocks noChangeAspect="1"/>
          </p:cNvPicPr>
          <p:nvPr/>
        </p:nvPicPr>
        <p:blipFill rotWithShape="1">
          <a:blip r:embed="rId2"/>
          <a:srcRect l="1484" t="1368" r="1681" b="43228"/>
          <a:stretch/>
        </p:blipFill>
        <p:spPr>
          <a:xfrm>
            <a:off x="415436" y="310295"/>
            <a:ext cx="11473393" cy="4747410"/>
          </a:xfrm>
          <a:prstGeom prst="rect">
            <a:avLst/>
          </a:prstGeom>
        </p:spPr>
      </p:pic>
    </p:spTree>
    <p:extLst>
      <p:ext uri="{BB962C8B-B14F-4D97-AF65-F5344CB8AC3E}">
        <p14:creationId xmlns:p14="http://schemas.microsoft.com/office/powerpoint/2010/main" val="365345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omparison of a graph and a chart">
            <a:extLst>
              <a:ext uri="{FF2B5EF4-FFF2-40B4-BE49-F238E27FC236}">
                <a16:creationId xmlns:a16="http://schemas.microsoft.com/office/drawing/2014/main" id="{140E35B8-265D-04FE-1D42-3B0E9DB7567C}"/>
              </a:ext>
            </a:extLst>
          </p:cNvPr>
          <p:cNvPicPr>
            <a:picLocks noGrp="1" noChangeAspect="1"/>
          </p:cNvPicPr>
          <p:nvPr>
            <p:ph idx="1"/>
          </p:nvPr>
        </p:nvPicPr>
        <p:blipFill rotWithShape="1">
          <a:blip r:embed="rId2"/>
          <a:srcRect t="6165"/>
          <a:stretch/>
        </p:blipFill>
        <p:spPr>
          <a:xfrm>
            <a:off x="20" y="422786"/>
            <a:ext cx="12191980" cy="6435213"/>
          </a:xfrm>
          <a:prstGeom prst="rect">
            <a:avLst/>
          </a:prstGeom>
        </p:spPr>
      </p:pic>
      <p:sp>
        <p:nvSpPr>
          <p:cNvPr id="5" name="TextBox 4">
            <a:extLst>
              <a:ext uri="{FF2B5EF4-FFF2-40B4-BE49-F238E27FC236}">
                <a16:creationId xmlns:a16="http://schemas.microsoft.com/office/drawing/2014/main" id="{7D8ABCB1-BA52-7D6F-DF5C-9BC07F56F835}"/>
              </a:ext>
            </a:extLst>
          </p:cNvPr>
          <p:cNvSpPr txBox="1"/>
          <p:nvPr/>
        </p:nvSpPr>
        <p:spPr>
          <a:xfrm>
            <a:off x="4060723" y="0"/>
            <a:ext cx="4758813" cy="461665"/>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Rat Sightings in New York City</a:t>
            </a:r>
          </a:p>
        </p:txBody>
      </p:sp>
    </p:spTree>
    <p:extLst>
      <p:ext uri="{BB962C8B-B14F-4D97-AF65-F5344CB8AC3E}">
        <p14:creationId xmlns:p14="http://schemas.microsoft.com/office/powerpoint/2010/main" val="101661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background with a pink line&#10;&#10;Description automatically generated with medium confidence">
            <a:extLst>
              <a:ext uri="{FF2B5EF4-FFF2-40B4-BE49-F238E27FC236}">
                <a16:creationId xmlns:a16="http://schemas.microsoft.com/office/drawing/2014/main" id="{A431CB76-AF3C-ADFF-CDA2-D086307AB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4173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3AF0-8702-270A-D56D-027AB64FF72D}"/>
              </a:ext>
            </a:extLst>
          </p:cNvPr>
          <p:cNvSpPr>
            <a:spLocks noGrp="1"/>
          </p:cNvSpPr>
          <p:nvPr>
            <p:ph type="title"/>
          </p:nvPr>
        </p:nvSpPr>
        <p:spPr>
          <a:xfrm>
            <a:off x="1154954" y="838200"/>
            <a:ext cx="8761413" cy="977900"/>
          </a:xfrm>
        </p:spPr>
        <p:txBody>
          <a:bodyPr>
            <a:normAutofit/>
          </a:bodyPr>
          <a:lstStyle/>
          <a:p>
            <a:r>
              <a:rPr lang="en-US" b="1">
                <a:solidFill>
                  <a:srgbClr val="FFFFFF"/>
                </a:solidFill>
              </a:rPr>
              <a:t>Learning Outcomes &amp; Conclusion</a:t>
            </a:r>
          </a:p>
        </p:txBody>
      </p:sp>
      <p:sp>
        <p:nvSpPr>
          <p:cNvPr id="16" name="Content Placeholder 2">
            <a:extLst>
              <a:ext uri="{FF2B5EF4-FFF2-40B4-BE49-F238E27FC236}">
                <a16:creationId xmlns:a16="http://schemas.microsoft.com/office/drawing/2014/main" id="{C716FF71-12D8-1145-D2E4-1F9FDC4D2397}"/>
              </a:ext>
            </a:extLst>
          </p:cNvPr>
          <p:cNvSpPr>
            <a:spLocks noGrp="1"/>
          </p:cNvSpPr>
          <p:nvPr>
            <p:ph idx="1"/>
          </p:nvPr>
        </p:nvSpPr>
        <p:spPr>
          <a:xfrm>
            <a:off x="570271" y="2603500"/>
            <a:ext cx="11071123" cy="3885790"/>
          </a:xfrm>
        </p:spPr>
        <p:txBody>
          <a:bodyPr vert="horz" lIns="91440" tIns="45720" rIns="91440" bIns="45720" rtlCol="0">
            <a:normAutofit/>
          </a:bodyPr>
          <a:lstStyle/>
          <a:p>
            <a:pPr>
              <a:lnSpc>
                <a:spcPct val="90000"/>
              </a:lnSpc>
            </a:pPr>
            <a:r>
              <a:rPr lang="en-US" sz="2000" dirty="0">
                <a:latin typeface="Calibri"/>
                <a:ea typeface="+mn-lt"/>
                <a:cs typeface="+mn-lt"/>
              </a:rPr>
              <a:t>The Effective visualization of time-based data extends beyond traditional line charts.</a:t>
            </a:r>
            <a:endParaRPr lang="en-US" sz="2000" dirty="0">
              <a:latin typeface="Calibri"/>
              <a:cs typeface="Calibri"/>
            </a:endParaRPr>
          </a:p>
          <a:p>
            <a:pPr>
              <a:lnSpc>
                <a:spcPct val="90000"/>
              </a:lnSpc>
            </a:pPr>
            <a:r>
              <a:rPr lang="en-US" sz="2000" dirty="0">
                <a:latin typeface="Calibri"/>
                <a:ea typeface="+mn-lt"/>
                <a:cs typeface="+mn-lt"/>
              </a:rPr>
              <a:t>Slope Charts: Simplify data to show significant changes between start and end points, focusing on overall trends rather than detailed fluctuations.</a:t>
            </a:r>
            <a:endParaRPr lang="en-US" sz="2000" dirty="0">
              <a:latin typeface="Calibri"/>
              <a:cs typeface="Calibri"/>
            </a:endParaRPr>
          </a:p>
          <a:p>
            <a:pPr>
              <a:lnSpc>
                <a:spcPct val="90000"/>
              </a:lnSpc>
            </a:pPr>
            <a:r>
              <a:rPr lang="en-US" sz="2000" dirty="0">
                <a:latin typeface="Calibri"/>
                <a:ea typeface="+mn-lt"/>
                <a:cs typeface="+mn-lt"/>
              </a:rPr>
              <a:t>Cycle Plots: Compare trends across different periods within the exact visualization, revealing underlying patterns and seasonality that might be missed in linear timelines.</a:t>
            </a:r>
            <a:endParaRPr lang="en-US" sz="2000" dirty="0">
              <a:latin typeface="Calibri"/>
              <a:cs typeface="Calibri"/>
            </a:endParaRPr>
          </a:p>
          <a:p>
            <a:pPr>
              <a:lnSpc>
                <a:spcPct val="90000"/>
              </a:lnSpc>
            </a:pPr>
            <a:r>
              <a:rPr lang="en-US" sz="2000" dirty="0">
                <a:latin typeface="Calibri"/>
                <a:ea typeface="+mn-lt"/>
                <a:cs typeface="+mn-lt"/>
              </a:rPr>
              <a:t>Highlight Tables: Use color to encode data, allowing for quick identification of patterns and hotspots across two dimensions.</a:t>
            </a:r>
            <a:endParaRPr lang="en-US" sz="2000" dirty="0">
              <a:latin typeface="Calibri"/>
              <a:cs typeface="Calibri"/>
            </a:endParaRPr>
          </a:p>
          <a:p>
            <a:pPr>
              <a:lnSpc>
                <a:spcPct val="90000"/>
              </a:lnSpc>
            </a:pPr>
            <a:r>
              <a:rPr lang="en-US" sz="2000" dirty="0">
                <a:latin typeface="Calibri"/>
                <a:ea typeface="+mn-lt"/>
                <a:cs typeface="+mn-lt"/>
              </a:rPr>
              <a:t>These visualization techniques provide unique perspectives that enable a clearer understanding of data, uncovering trends, patterns, and anomalies. Encourage the use of creative and innovative approaches to data visualization, expanding the possibilities for interpreting time-based information.</a:t>
            </a:r>
            <a:endParaRPr lang="en-US" sz="2000" dirty="0">
              <a:latin typeface="Calibri"/>
              <a:cs typeface="Calibri"/>
            </a:endParaRPr>
          </a:p>
        </p:txBody>
      </p:sp>
    </p:spTree>
    <p:extLst>
      <p:ext uri="{BB962C8B-B14F-4D97-AF65-F5344CB8AC3E}">
        <p14:creationId xmlns:p14="http://schemas.microsoft.com/office/powerpoint/2010/main" val="976393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827A9-28FD-000C-7B31-E51FE3B2E8C2}"/>
              </a:ext>
            </a:extLst>
          </p:cNvPr>
          <p:cNvSpPr>
            <a:spLocks noGrp="1"/>
          </p:cNvSpPr>
          <p:nvPr>
            <p:ph type="ctrTitle"/>
          </p:nvPr>
        </p:nvSpPr>
        <p:spPr>
          <a:xfrm>
            <a:off x="5165967" y="1661911"/>
            <a:ext cx="6268246" cy="3134032"/>
          </a:xfrm>
        </p:spPr>
        <p:txBody>
          <a:bodyPr>
            <a:normAutofit/>
          </a:bodyPr>
          <a:lstStyle/>
          <a:p>
            <a:r>
              <a:rPr lang="en-US" sz="6600" dirty="0">
                <a:solidFill>
                  <a:srgbClr val="EBEBEB"/>
                </a:solidFill>
              </a:rPr>
              <a:t>Building The Enterprise </a:t>
            </a:r>
            <a:br>
              <a:rPr lang="en-US" sz="6600" dirty="0">
                <a:solidFill>
                  <a:srgbClr val="EBEBEB"/>
                </a:solidFill>
              </a:rPr>
            </a:br>
            <a:r>
              <a:rPr lang="en-US" sz="6600" dirty="0">
                <a:solidFill>
                  <a:srgbClr val="EBEBEB"/>
                </a:solidFill>
              </a:rPr>
              <a:t>Social Graph</a:t>
            </a:r>
            <a:endParaRPr lang="en-IN" sz="6600" dirty="0">
              <a:solidFill>
                <a:srgbClr val="EBEBEB"/>
              </a:solidFill>
            </a:endParaRPr>
          </a:p>
        </p:txBody>
      </p:sp>
      <p:pic>
        <p:nvPicPr>
          <p:cNvPr id="6" name="Graphic 5" descr="Financial">
            <a:extLst>
              <a:ext uri="{FF2B5EF4-FFF2-40B4-BE49-F238E27FC236}">
                <a16:creationId xmlns:a16="http://schemas.microsoft.com/office/drawing/2014/main" id="{C3E52BE5-91CD-37CB-B36D-4401488A9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9764" y="1661911"/>
            <a:ext cx="3531062" cy="353106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9191076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AF38-FEEF-E1BA-63A2-AD0DBD687991}"/>
              </a:ext>
            </a:extLst>
          </p:cNvPr>
          <p:cNvSpPr>
            <a:spLocks noGrp="1"/>
          </p:cNvSpPr>
          <p:nvPr>
            <p:ph type="title"/>
          </p:nvPr>
        </p:nvSpPr>
        <p:spPr/>
        <p:txBody>
          <a:bodyPr>
            <a:normAutofit/>
          </a:bodyPr>
          <a:lstStyle/>
          <a:p>
            <a:r>
              <a:rPr lang="en-US">
                <a:solidFill>
                  <a:srgbClr val="FFFFFF"/>
                </a:solidFill>
              </a:rPr>
              <a:t>Learning Objectives</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007DF85F-B14D-006C-E29F-B88BB01D5CD2}"/>
              </a:ext>
            </a:extLst>
          </p:cNvPr>
          <p:cNvGraphicFramePr>
            <a:graphicFrameLocks noGrp="1"/>
          </p:cNvGraphicFramePr>
          <p:nvPr>
            <p:ph idx="1"/>
            <p:extLst>
              <p:ext uri="{D42A27DB-BD31-4B8C-83A1-F6EECF244321}">
                <p14:modId xmlns:p14="http://schemas.microsoft.com/office/powerpoint/2010/main" val="1104328361"/>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04082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tanding in a circle with social media icons around her&#10;&#10;Description automatically generated">
            <a:extLst>
              <a:ext uri="{FF2B5EF4-FFF2-40B4-BE49-F238E27FC236}">
                <a16:creationId xmlns:a16="http://schemas.microsoft.com/office/drawing/2014/main" id="{967F24B1-A632-BC13-986C-E1CCA727EAB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5249"/>
          <a:stretch/>
        </p:blipFill>
        <p:spPr>
          <a:xfrm>
            <a:off x="20" y="10"/>
            <a:ext cx="12191980" cy="6857990"/>
          </a:xfrm>
          <a:prstGeom prst="rect">
            <a:avLst/>
          </a:prstGeom>
        </p:spPr>
      </p:pic>
      <p:sp>
        <p:nvSpPr>
          <p:cNvPr id="3" name="TextBox 2">
            <a:extLst>
              <a:ext uri="{FF2B5EF4-FFF2-40B4-BE49-F238E27FC236}">
                <a16:creationId xmlns:a16="http://schemas.microsoft.com/office/drawing/2014/main" id="{2C11827B-6F53-8111-BCC5-89A69667D911}"/>
              </a:ext>
            </a:extLst>
          </p:cNvPr>
          <p:cNvSpPr txBox="1"/>
          <p:nvPr/>
        </p:nvSpPr>
        <p:spPr>
          <a:xfrm>
            <a:off x="1862526" y="1377950"/>
            <a:ext cx="8825659" cy="3416300"/>
          </a:xfrm>
          <a:prstGeom prst="rect">
            <a:avLst/>
          </a:prstGeom>
        </p:spPr>
        <p:txBody>
          <a:bodyPr vert="horz" lIns="91440" tIns="45720" rIns="91440" bIns="45720" rtlCol="0">
            <a:normAutofit fontScale="92500" lnSpcReduction="10000"/>
          </a:bodyPr>
          <a:lstStyle/>
          <a:p>
            <a:pPr defTabSz="457200">
              <a:spcBef>
                <a:spcPts val="1000"/>
              </a:spcBef>
              <a:buClr>
                <a:schemeClr val="accent1"/>
              </a:buClr>
              <a:buSzPct val="80000"/>
              <a:buFont typeface="Wingdings 3" charset="2"/>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An enterprise social graph refers to a representation of the connections and relationships between individuals or entities within an organization. It's essentially a visual or digital mapping of collaborations and social interactions.</a:t>
            </a:r>
          </a:p>
          <a:p>
            <a:pPr defTabSz="457200">
              <a:spcBef>
                <a:spcPts val="1000"/>
              </a:spcBef>
              <a:buClr>
                <a:schemeClr val="accent1"/>
              </a:buClr>
              <a:buSzPct val="80000"/>
              <a:buFont typeface="Wingdings 3" charset="2"/>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a:p>
            <a:pPr defTabSz="457200">
              <a:spcBef>
                <a:spcPts val="1000"/>
              </a:spcBef>
              <a:buClr>
                <a:schemeClr val="accent1"/>
              </a:buClr>
              <a:buSzPct val="80000"/>
              <a:buFont typeface="Wingdings 3" charset="2"/>
              <a:buChar char=""/>
            </a:pP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defTabSz="457200">
              <a:spcBef>
                <a:spcPts val="1000"/>
              </a:spcBef>
              <a:buClr>
                <a:schemeClr val="accent1"/>
              </a:buClr>
              <a:buSzPct val="80000"/>
              <a:buFont typeface="Wingdings 3" charset="2"/>
              <a:buChar char=""/>
            </a:pPr>
            <a:r>
              <a:rPr lang="en-US" sz="2400" dirty="0">
                <a:effectLst/>
                <a:latin typeface="Calibri" panose="020F0502020204030204" pitchFamily="34" charset="0"/>
                <a:ea typeface="Calibri" panose="020F0502020204030204" pitchFamily="34" charset="0"/>
                <a:cs typeface="Calibri" panose="020F0502020204030204" pitchFamily="34" charset="0"/>
              </a:rPr>
              <a:t>The term “social graph” originally gained prominence through social networking platforms like </a:t>
            </a:r>
            <a:r>
              <a:rPr lang="en-US" sz="2400" dirty="0" err="1">
                <a:effectLst/>
                <a:latin typeface="Calibri" panose="020F0502020204030204" pitchFamily="34" charset="0"/>
                <a:ea typeface="Calibri" panose="020F0502020204030204" pitchFamily="34" charset="0"/>
                <a:cs typeface="Calibri" panose="020F0502020204030204" pitchFamily="34" charset="0"/>
              </a:rPr>
              <a:t>facebook</a:t>
            </a:r>
            <a:r>
              <a:rPr lang="en-US" sz="2400" dirty="0">
                <a:effectLst/>
                <a:latin typeface="Calibri" panose="020F0502020204030204" pitchFamily="34" charset="0"/>
                <a:ea typeface="Calibri" panose="020F0502020204030204" pitchFamily="34" charset="0"/>
                <a:cs typeface="Calibri" panose="020F0502020204030204" pitchFamily="34" charset="0"/>
              </a:rPr>
              <a:t> or </a:t>
            </a:r>
            <a:r>
              <a:rPr lang="en-US" sz="2400" dirty="0" err="1">
                <a:effectLst/>
                <a:latin typeface="Calibri" panose="020F0502020204030204" pitchFamily="34" charset="0"/>
                <a:ea typeface="Calibri" panose="020F0502020204030204" pitchFamily="34" charset="0"/>
                <a:cs typeface="Calibri" panose="020F0502020204030204" pitchFamily="34" charset="0"/>
              </a:rPr>
              <a:t>linkedin</a:t>
            </a:r>
            <a:r>
              <a:rPr lang="en-US" sz="2400" dirty="0">
                <a:effectLst/>
                <a:latin typeface="Calibri" panose="020F0502020204030204" pitchFamily="34" charset="0"/>
                <a:ea typeface="Calibri" panose="020F0502020204030204" pitchFamily="34" charset="0"/>
                <a:cs typeface="Calibri" panose="020F0502020204030204" pitchFamily="34" charset="0"/>
              </a:rPr>
              <a:t>., where it referred to the interconnected web of relationships between users.</a:t>
            </a:r>
          </a:p>
        </p:txBody>
      </p:sp>
    </p:spTree>
    <p:extLst>
      <p:ext uri="{BB962C8B-B14F-4D97-AF65-F5344CB8AC3E}">
        <p14:creationId xmlns:p14="http://schemas.microsoft.com/office/powerpoint/2010/main" val="283273905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9E40E9E0-DFDD-8B88-ACAA-97AD8FA679E9}"/>
              </a:ext>
            </a:extLst>
          </p:cNvPr>
          <p:cNvPicPr>
            <a:picLocks noChangeAspect="1"/>
          </p:cNvPicPr>
          <p:nvPr/>
        </p:nvPicPr>
        <p:blipFill rotWithShape="1">
          <a:blip r:embed="rId2">
            <a:alphaModFix amt="40000"/>
          </a:blip>
          <a:srcRect t="3981" b="6019"/>
          <a:stretch/>
        </p:blipFill>
        <p:spPr>
          <a:xfrm>
            <a:off x="20" y="10896"/>
            <a:ext cx="12191980" cy="6857990"/>
          </a:xfrm>
          <a:prstGeom prst="rect">
            <a:avLst/>
          </a:prstGeom>
        </p:spPr>
      </p:pic>
      <p:sp>
        <p:nvSpPr>
          <p:cNvPr id="3" name="TextBox 2">
            <a:extLst>
              <a:ext uri="{FF2B5EF4-FFF2-40B4-BE49-F238E27FC236}">
                <a16:creationId xmlns:a16="http://schemas.microsoft.com/office/drawing/2014/main" id="{E6BDED40-8217-0570-BDEF-14659482053C}"/>
              </a:ext>
            </a:extLst>
          </p:cNvPr>
          <p:cNvSpPr txBox="1"/>
          <p:nvPr/>
        </p:nvSpPr>
        <p:spPr>
          <a:xfrm>
            <a:off x="1154954" y="1485900"/>
            <a:ext cx="8825659" cy="4533900"/>
          </a:xfrm>
          <a:prstGeom prst="rect">
            <a:avLst/>
          </a:prstGeom>
        </p:spPr>
        <p:txBody>
          <a:bodyPr vert="horz" lIns="91440" tIns="45720" rIns="91440" bIns="45720" rtlCol="0">
            <a:normAutofit/>
          </a:bodyPr>
          <a:lstStyle/>
          <a:p>
            <a:pPr defTabSz="457200">
              <a:lnSpc>
                <a:spcPct val="90000"/>
              </a:lnSpc>
              <a:spcBef>
                <a:spcPts val="1000"/>
              </a:spcBef>
              <a:buClr>
                <a:schemeClr val="accent1"/>
              </a:buClr>
              <a:buSzPct val="80000"/>
            </a:pPr>
            <a:r>
              <a:rPr lang="en-US" sz="2000" b="1" dirty="0">
                <a:effectLst/>
              </a:rPr>
              <a:t>social graphs fall into three categories: Centralized, Decentralized (Federated), and Distributed (Peer-to-peer).</a:t>
            </a:r>
          </a:p>
          <a:p>
            <a:pPr defTabSz="457200">
              <a:lnSpc>
                <a:spcPct val="90000"/>
              </a:lnSpc>
              <a:spcBef>
                <a:spcPts val="1000"/>
              </a:spcBef>
              <a:buClr>
                <a:schemeClr val="accent1"/>
              </a:buClr>
              <a:buSzPct val="80000"/>
              <a:buFont typeface="Wingdings 3" charset="2"/>
              <a:buChar char=""/>
            </a:pPr>
            <a:endParaRPr lang="en-US" sz="1400" dirty="0">
              <a:effectLst/>
            </a:endParaRPr>
          </a:p>
          <a:p>
            <a:pPr defTabSz="457200">
              <a:lnSpc>
                <a:spcPct val="90000"/>
              </a:lnSpc>
              <a:spcBef>
                <a:spcPts val="1000"/>
              </a:spcBef>
              <a:buClr>
                <a:schemeClr val="accent1"/>
              </a:buClr>
              <a:buSzPct val="80000"/>
            </a:pPr>
            <a:r>
              <a:rPr lang="en-US" sz="2000" b="1" dirty="0">
                <a:effectLst/>
              </a:rPr>
              <a:t>Centralized:</a:t>
            </a:r>
          </a:p>
          <a:p>
            <a:pPr defTabSz="457200">
              <a:lnSpc>
                <a:spcPct val="90000"/>
              </a:lnSpc>
              <a:spcBef>
                <a:spcPts val="1000"/>
              </a:spcBef>
              <a:buClr>
                <a:schemeClr val="accent1"/>
              </a:buClr>
              <a:buSzPct val="80000"/>
            </a:pPr>
            <a:endParaRPr lang="en-US" sz="2000" b="1" dirty="0">
              <a:effectLst/>
            </a:endParaRPr>
          </a:p>
          <a:p>
            <a:pPr defTabSz="457200">
              <a:lnSpc>
                <a:spcPct val="90000"/>
              </a:lnSpc>
              <a:spcBef>
                <a:spcPts val="1000"/>
              </a:spcBef>
              <a:buClr>
                <a:schemeClr val="accent1"/>
              </a:buClr>
              <a:buSzPct val="80000"/>
              <a:buFont typeface="Wingdings 3" charset="2"/>
              <a:buChar char=""/>
            </a:pPr>
            <a:r>
              <a:rPr lang="en-US" sz="1400" dirty="0">
                <a:effectLst/>
              </a:rPr>
              <a:t>social media sites are run by gigantic tech companies like Meta, Google, Twitter, </a:t>
            </a:r>
            <a:r>
              <a:rPr lang="en-US" sz="1400" dirty="0" err="1">
                <a:effectLst/>
              </a:rPr>
              <a:t>ByteDance</a:t>
            </a:r>
            <a:r>
              <a:rPr lang="en-US" sz="1400" dirty="0">
                <a:effectLst/>
              </a:rPr>
              <a:t>, with Facebook getting the lion’s share. These platforms are centralized since all of your interactions are hosted in the company’s servers.</a:t>
            </a:r>
          </a:p>
          <a:p>
            <a:pPr defTabSz="457200">
              <a:lnSpc>
                <a:spcPct val="90000"/>
              </a:lnSpc>
              <a:spcBef>
                <a:spcPts val="1000"/>
              </a:spcBef>
              <a:buClr>
                <a:schemeClr val="accent1"/>
              </a:buClr>
              <a:buSzPct val="80000"/>
              <a:buFont typeface="Wingdings 3" charset="2"/>
              <a:buChar char=""/>
            </a:pPr>
            <a:r>
              <a:rPr lang="en-US" sz="1400" b="1" dirty="0">
                <a:effectLst/>
              </a:rPr>
              <a:t>Pros</a:t>
            </a:r>
            <a:r>
              <a:rPr lang="en-US" sz="1400" dirty="0">
                <a:effectLst/>
              </a:rPr>
              <a:t>:</a:t>
            </a:r>
          </a:p>
          <a:p>
            <a:pPr defTabSz="457200">
              <a:lnSpc>
                <a:spcPct val="90000"/>
              </a:lnSpc>
              <a:spcBef>
                <a:spcPts val="1000"/>
              </a:spcBef>
              <a:buClr>
                <a:schemeClr val="accent1"/>
              </a:buClr>
              <a:buSzPct val="80000"/>
              <a:buFont typeface="Wingdings 3" charset="2"/>
              <a:buChar char=""/>
            </a:pPr>
            <a:r>
              <a:rPr lang="en-US" sz="1400" dirty="0">
                <a:effectLst/>
              </a:rPr>
              <a:t>Production and running costs are covered by platform’s owners in order to attract users in the first   place</a:t>
            </a:r>
          </a:p>
          <a:p>
            <a:pPr defTabSz="457200">
              <a:lnSpc>
                <a:spcPct val="90000"/>
              </a:lnSpc>
              <a:spcBef>
                <a:spcPts val="1000"/>
              </a:spcBef>
              <a:buClr>
                <a:schemeClr val="accent1"/>
              </a:buClr>
              <a:buSzPct val="80000"/>
              <a:buFont typeface="Wingdings 3" charset="2"/>
              <a:buChar char=""/>
            </a:pPr>
            <a:r>
              <a:rPr lang="en-US" sz="1400" b="1" dirty="0">
                <a:effectLst/>
              </a:rPr>
              <a:t>Cons</a:t>
            </a:r>
            <a:r>
              <a:rPr lang="en-US" sz="1400" dirty="0">
                <a:effectLst/>
              </a:rPr>
              <a:t>:</a:t>
            </a:r>
          </a:p>
          <a:p>
            <a:pPr defTabSz="457200">
              <a:lnSpc>
                <a:spcPct val="90000"/>
              </a:lnSpc>
              <a:spcBef>
                <a:spcPts val="1000"/>
              </a:spcBef>
              <a:buClr>
                <a:schemeClr val="accent1"/>
              </a:buClr>
              <a:buSzPct val="80000"/>
              <a:buFont typeface="Wingdings 3" charset="2"/>
              <a:buChar char=""/>
            </a:pPr>
            <a:r>
              <a:rPr lang="en-US" sz="1400" dirty="0">
                <a:effectLst/>
              </a:rPr>
              <a:t>Users don’t get a say in how the platform should be run or how profit is shared</a:t>
            </a:r>
          </a:p>
          <a:p>
            <a:pPr defTabSz="457200">
              <a:lnSpc>
                <a:spcPct val="90000"/>
              </a:lnSpc>
              <a:spcBef>
                <a:spcPts val="1000"/>
              </a:spcBef>
              <a:buClr>
                <a:schemeClr val="accent1"/>
              </a:buClr>
              <a:buSzPct val="80000"/>
              <a:buFont typeface="Wingdings 3" charset="2"/>
              <a:buChar char=""/>
            </a:pPr>
            <a:endParaRPr lang="en-US" sz="1400" dirty="0">
              <a:effectLst/>
            </a:endParaRPr>
          </a:p>
        </p:txBody>
      </p:sp>
    </p:spTree>
    <p:extLst>
      <p:ext uri="{BB962C8B-B14F-4D97-AF65-F5344CB8AC3E}">
        <p14:creationId xmlns:p14="http://schemas.microsoft.com/office/powerpoint/2010/main" val="373813697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lluminated server room panel">
            <a:extLst>
              <a:ext uri="{FF2B5EF4-FFF2-40B4-BE49-F238E27FC236}">
                <a16:creationId xmlns:a16="http://schemas.microsoft.com/office/drawing/2014/main" id="{DEA4241C-D910-5497-2E79-4D09FF929742}"/>
              </a:ext>
            </a:extLst>
          </p:cNvPr>
          <p:cNvPicPr>
            <a:picLocks noChangeAspect="1"/>
          </p:cNvPicPr>
          <p:nvPr/>
        </p:nvPicPr>
        <p:blipFill rotWithShape="1">
          <a:blip r:embed="rId2">
            <a:alphaModFix amt="40000"/>
          </a:blip>
          <a:srcRect t="15730"/>
          <a:stretch/>
        </p:blipFill>
        <p:spPr>
          <a:xfrm>
            <a:off x="20" y="-10876"/>
            <a:ext cx="12191980" cy="6857990"/>
          </a:xfrm>
          <a:prstGeom prst="rect">
            <a:avLst/>
          </a:prstGeom>
        </p:spPr>
      </p:pic>
      <p:sp>
        <p:nvSpPr>
          <p:cNvPr id="3" name="TextBox 2">
            <a:extLst>
              <a:ext uri="{FF2B5EF4-FFF2-40B4-BE49-F238E27FC236}">
                <a16:creationId xmlns:a16="http://schemas.microsoft.com/office/drawing/2014/main" id="{4261B70B-C044-65BD-F2AD-0F71FEF6BA20}"/>
              </a:ext>
            </a:extLst>
          </p:cNvPr>
          <p:cNvSpPr txBox="1"/>
          <p:nvPr/>
        </p:nvSpPr>
        <p:spPr>
          <a:xfrm>
            <a:off x="1427097" y="1720850"/>
            <a:ext cx="8825659" cy="3416300"/>
          </a:xfrm>
          <a:prstGeom prst="rect">
            <a:avLst/>
          </a:prstGeom>
        </p:spPr>
        <p:txBody>
          <a:bodyPr vert="horz" lIns="91440" tIns="45720" rIns="91440" bIns="45720" rtlCol="0">
            <a:normAutofit fontScale="92500"/>
          </a:bodyPr>
          <a:lstStyle/>
          <a:p>
            <a:pPr defTabSz="457200">
              <a:lnSpc>
                <a:spcPct val="90000"/>
              </a:lnSpc>
              <a:spcBef>
                <a:spcPts val="1000"/>
              </a:spcBef>
              <a:buClr>
                <a:schemeClr val="accent1"/>
              </a:buClr>
              <a:buSzPct val="80000"/>
            </a:pPr>
            <a:r>
              <a:rPr lang="en-US" sz="2000" b="1" dirty="0"/>
              <a:t>Decentralized:</a:t>
            </a:r>
          </a:p>
          <a:p>
            <a:pPr defTabSz="457200">
              <a:lnSpc>
                <a:spcPct val="90000"/>
              </a:lnSpc>
              <a:spcBef>
                <a:spcPts val="1000"/>
              </a:spcBef>
              <a:buClr>
                <a:schemeClr val="accent1"/>
              </a:buClr>
              <a:buSzPct val="80000"/>
              <a:buFont typeface="Wingdings 3" charset="2"/>
              <a:buChar char=""/>
            </a:pPr>
            <a:endParaRPr lang="en-US" sz="2000" b="1" dirty="0"/>
          </a:p>
          <a:p>
            <a:pPr defTabSz="457200">
              <a:lnSpc>
                <a:spcPct val="90000"/>
              </a:lnSpc>
              <a:spcBef>
                <a:spcPts val="1000"/>
              </a:spcBef>
              <a:buClr>
                <a:schemeClr val="accent1"/>
              </a:buClr>
              <a:buSzPct val="80000"/>
              <a:buFont typeface="Wingdings 3" charset="2"/>
              <a:buChar char=""/>
            </a:pPr>
            <a:r>
              <a:rPr lang="en-US" sz="1400" dirty="0"/>
              <a:t>the decentralized networks operate on independently run servers and are usually powered by blockchain. Users can choose a server (service provider) to sign up with, and then have access to the entire network across many different servers. Case in point for the federated design is email protocol. You can sign up with Gmail and still can communicate with a Yahoo user or with anyone with an email address</a:t>
            </a:r>
          </a:p>
          <a:p>
            <a:pPr defTabSz="457200">
              <a:lnSpc>
                <a:spcPct val="90000"/>
              </a:lnSpc>
              <a:spcBef>
                <a:spcPts val="1000"/>
              </a:spcBef>
              <a:buClr>
                <a:schemeClr val="accent1"/>
              </a:buClr>
              <a:buSzPct val="80000"/>
              <a:buFont typeface="Wingdings 3" charset="2"/>
              <a:buChar char=""/>
            </a:pPr>
            <a:endParaRPr lang="en-US" sz="1400" dirty="0"/>
          </a:p>
          <a:p>
            <a:pPr defTabSz="457200">
              <a:lnSpc>
                <a:spcPct val="90000"/>
              </a:lnSpc>
              <a:spcBef>
                <a:spcPts val="1000"/>
              </a:spcBef>
              <a:buClr>
                <a:schemeClr val="accent1"/>
              </a:buClr>
              <a:buSzPct val="80000"/>
              <a:buFont typeface="Wingdings 3" charset="2"/>
              <a:buChar char=""/>
            </a:pPr>
            <a:r>
              <a:rPr lang="en-US" sz="1400" b="1" dirty="0">
                <a:effectLst/>
              </a:rPr>
              <a:t>Pros:</a:t>
            </a:r>
          </a:p>
          <a:p>
            <a:pPr defTabSz="457200">
              <a:lnSpc>
                <a:spcPct val="90000"/>
              </a:lnSpc>
              <a:spcBef>
                <a:spcPts val="1000"/>
              </a:spcBef>
              <a:buClr>
                <a:schemeClr val="accent1"/>
              </a:buClr>
              <a:buSzPct val="80000"/>
              <a:buFont typeface="Wingdings 3" charset="2"/>
              <a:buChar char=""/>
            </a:pPr>
            <a:r>
              <a:rPr lang="en-US" sz="1400" dirty="0">
                <a:effectLst/>
              </a:rPr>
              <a:t>Users have more freedom of choices for applications, policies, and community cultures</a:t>
            </a:r>
          </a:p>
          <a:p>
            <a:pPr defTabSz="457200">
              <a:lnSpc>
                <a:spcPct val="90000"/>
              </a:lnSpc>
              <a:spcBef>
                <a:spcPts val="1000"/>
              </a:spcBef>
              <a:buClr>
                <a:schemeClr val="accent1"/>
              </a:buClr>
              <a:buSzPct val="80000"/>
              <a:buFont typeface="Wingdings 3" charset="2"/>
              <a:buChar char=""/>
            </a:pPr>
            <a:endParaRPr lang="en-US" sz="1400" dirty="0"/>
          </a:p>
          <a:p>
            <a:pPr defTabSz="457200">
              <a:lnSpc>
                <a:spcPct val="90000"/>
              </a:lnSpc>
              <a:spcBef>
                <a:spcPts val="1000"/>
              </a:spcBef>
              <a:buClr>
                <a:schemeClr val="accent1"/>
              </a:buClr>
              <a:buSzPct val="80000"/>
              <a:buFont typeface="Wingdings 3" charset="2"/>
              <a:buChar char=""/>
            </a:pPr>
            <a:r>
              <a:rPr lang="en-US" sz="1400" b="1" dirty="0"/>
              <a:t>Cons</a:t>
            </a:r>
            <a:r>
              <a:rPr lang="en-US" sz="1400" dirty="0"/>
              <a:t>:</a:t>
            </a:r>
          </a:p>
          <a:p>
            <a:pPr defTabSz="457200">
              <a:lnSpc>
                <a:spcPct val="90000"/>
              </a:lnSpc>
              <a:spcBef>
                <a:spcPts val="1000"/>
              </a:spcBef>
              <a:buClr>
                <a:schemeClr val="accent1"/>
              </a:buClr>
              <a:buSzPct val="80000"/>
              <a:buFont typeface="Wingdings 3" charset="2"/>
              <a:buChar char=""/>
            </a:pPr>
            <a:r>
              <a:rPr lang="en-US" sz="1400" dirty="0">
                <a:effectLst/>
              </a:rPr>
              <a:t>The production and running costs are split amongst a number of actors</a:t>
            </a:r>
          </a:p>
          <a:p>
            <a:pPr defTabSz="457200">
              <a:lnSpc>
                <a:spcPct val="90000"/>
              </a:lnSpc>
              <a:spcBef>
                <a:spcPts val="1000"/>
              </a:spcBef>
              <a:buClr>
                <a:schemeClr val="accent1"/>
              </a:buClr>
              <a:buSzPct val="80000"/>
              <a:buFont typeface="Wingdings 3" charset="2"/>
              <a:buChar char=""/>
            </a:pPr>
            <a:endParaRPr lang="en-US" sz="1400" dirty="0"/>
          </a:p>
        </p:txBody>
      </p:sp>
    </p:spTree>
    <p:extLst>
      <p:ext uri="{BB962C8B-B14F-4D97-AF65-F5344CB8AC3E}">
        <p14:creationId xmlns:p14="http://schemas.microsoft.com/office/powerpoint/2010/main" val="410310567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op view of cubes connected with black lines">
            <a:extLst>
              <a:ext uri="{FF2B5EF4-FFF2-40B4-BE49-F238E27FC236}">
                <a16:creationId xmlns:a16="http://schemas.microsoft.com/office/drawing/2014/main" id="{944CBAAF-B43D-5D18-FA37-C0E89E352267}"/>
              </a:ext>
            </a:extLst>
          </p:cNvPr>
          <p:cNvPicPr>
            <a:picLocks noChangeAspect="1"/>
          </p:cNvPicPr>
          <p:nvPr/>
        </p:nvPicPr>
        <p:blipFill rotWithShape="1">
          <a:blip r:embed="rId2">
            <a:alphaModFix amt="40000"/>
          </a:blip>
          <a:srcRect t="14732" b="10268"/>
          <a:stretch/>
        </p:blipFill>
        <p:spPr>
          <a:xfrm>
            <a:off x="20" y="10"/>
            <a:ext cx="12191980" cy="6857990"/>
          </a:xfrm>
          <a:prstGeom prst="rect">
            <a:avLst/>
          </a:prstGeom>
        </p:spPr>
      </p:pic>
      <p:sp>
        <p:nvSpPr>
          <p:cNvPr id="3" name="TextBox 2">
            <a:extLst>
              <a:ext uri="{FF2B5EF4-FFF2-40B4-BE49-F238E27FC236}">
                <a16:creationId xmlns:a16="http://schemas.microsoft.com/office/drawing/2014/main" id="{EA3564EF-295B-CC9E-E4BF-A5564D944D8C}"/>
              </a:ext>
            </a:extLst>
          </p:cNvPr>
          <p:cNvSpPr txBox="1"/>
          <p:nvPr/>
        </p:nvSpPr>
        <p:spPr>
          <a:xfrm>
            <a:off x="1314995" y="1408710"/>
            <a:ext cx="8825659" cy="3416300"/>
          </a:xfrm>
          <a:prstGeom prst="rect">
            <a:avLst/>
          </a:prstGeom>
        </p:spPr>
        <p:txBody>
          <a:bodyPr vert="horz" lIns="91440" tIns="45720" rIns="91440" bIns="45720" rtlCol="0">
            <a:normAutofit/>
          </a:bodyPr>
          <a:lstStyle/>
          <a:p>
            <a:pPr defTabSz="457200">
              <a:lnSpc>
                <a:spcPct val="90000"/>
              </a:lnSpc>
              <a:spcBef>
                <a:spcPts val="1000"/>
              </a:spcBef>
              <a:buClr>
                <a:schemeClr val="accent1"/>
              </a:buClr>
              <a:buSzPct val="80000"/>
            </a:pPr>
            <a:r>
              <a:rPr lang="en-US" sz="2000" b="1" dirty="0"/>
              <a:t>P2P:</a:t>
            </a:r>
          </a:p>
          <a:p>
            <a:pPr defTabSz="457200">
              <a:lnSpc>
                <a:spcPct val="90000"/>
              </a:lnSpc>
              <a:spcBef>
                <a:spcPts val="1000"/>
              </a:spcBef>
              <a:buClr>
                <a:schemeClr val="accent1"/>
              </a:buClr>
              <a:buSzPct val="80000"/>
              <a:buFont typeface="Wingdings 3" charset="2"/>
              <a:buChar char=""/>
            </a:pPr>
            <a:r>
              <a:rPr lang="en-US" sz="1400" dirty="0"/>
              <a:t>social graph, everyone’s device becomes a server that interoperates with others in the network. In this model, each node can work as both the owner and user. Some nodes may have special roles, like public bootstrap nodes that help new nodes join the network, but every node is still functionally equivalent.</a:t>
            </a:r>
          </a:p>
          <a:p>
            <a:pPr defTabSz="457200">
              <a:lnSpc>
                <a:spcPct val="90000"/>
              </a:lnSpc>
              <a:spcBef>
                <a:spcPts val="1000"/>
              </a:spcBef>
              <a:buClr>
                <a:schemeClr val="accent1"/>
              </a:buClr>
              <a:buSzPct val="80000"/>
              <a:buFont typeface="Wingdings 3" charset="2"/>
              <a:buChar char=""/>
            </a:pPr>
            <a:endParaRPr lang="en-US" sz="1400" dirty="0"/>
          </a:p>
          <a:p>
            <a:pPr defTabSz="457200">
              <a:lnSpc>
                <a:spcPct val="90000"/>
              </a:lnSpc>
              <a:spcBef>
                <a:spcPts val="1000"/>
              </a:spcBef>
              <a:buClr>
                <a:schemeClr val="accent1"/>
              </a:buClr>
              <a:buSzPct val="80000"/>
            </a:pPr>
            <a:r>
              <a:rPr lang="en-US" sz="1400" b="1" dirty="0">
                <a:effectLst/>
              </a:rPr>
              <a:t>Pros:</a:t>
            </a:r>
          </a:p>
          <a:p>
            <a:pPr defTabSz="457200">
              <a:lnSpc>
                <a:spcPct val="90000"/>
              </a:lnSpc>
              <a:spcBef>
                <a:spcPts val="1000"/>
              </a:spcBef>
              <a:buClr>
                <a:schemeClr val="accent1"/>
              </a:buClr>
              <a:buSzPct val="80000"/>
              <a:buFont typeface="Wingdings 3" charset="2"/>
              <a:buChar char=""/>
            </a:pPr>
            <a:r>
              <a:rPr lang="en-US" sz="1400" dirty="0">
                <a:effectLst/>
              </a:rPr>
              <a:t>Enable users to move seamlessly across platforms without rebuilding their social graph at each destination.</a:t>
            </a:r>
          </a:p>
          <a:p>
            <a:pPr defTabSz="457200">
              <a:lnSpc>
                <a:spcPct val="90000"/>
              </a:lnSpc>
              <a:spcBef>
                <a:spcPts val="1000"/>
              </a:spcBef>
              <a:buClr>
                <a:schemeClr val="accent1"/>
              </a:buClr>
              <a:buSzPct val="80000"/>
              <a:buFont typeface="Wingdings 3" charset="2"/>
              <a:buChar char=""/>
            </a:pPr>
            <a:endParaRPr lang="en-US" sz="1400" dirty="0"/>
          </a:p>
          <a:p>
            <a:pPr defTabSz="457200">
              <a:lnSpc>
                <a:spcPct val="90000"/>
              </a:lnSpc>
              <a:spcBef>
                <a:spcPts val="1000"/>
              </a:spcBef>
              <a:buClr>
                <a:schemeClr val="accent1"/>
              </a:buClr>
              <a:buSzPct val="80000"/>
            </a:pPr>
            <a:r>
              <a:rPr lang="en-US" sz="1400" b="1" dirty="0"/>
              <a:t>Cons:</a:t>
            </a:r>
          </a:p>
          <a:p>
            <a:pPr defTabSz="457200">
              <a:lnSpc>
                <a:spcPct val="90000"/>
              </a:lnSpc>
              <a:spcBef>
                <a:spcPts val="1000"/>
              </a:spcBef>
              <a:buClr>
                <a:schemeClr val="accent1"/>
              </a:buClr>
              <a:buSzPct val="80000"/>
              <a:buFont typeface="Wingdings 3" charset="2"/>
              <a:buChar char=""/>
            </a:pPr>
            <a:r>
              <a:rPr lang="en-US" sz="1400" dirty="0">
                <a:effectLst/>
              </a:rPr>
              <a:t>Burden of responsibility when it comes to recovering a lost or stolen password.</a:t>
            </a:r>
          </a:p>
        </p:txBody>
      </p:sp>
    </p:spTree>
    <p:extLst>
      <p:ext uri="{BB962C8B-B14F-4D97-AF65-F5344CB8AC3E}">
        <p14:creationId xmlns:p14="http://schemas.microsoft.com/office/powerpoint/2010/main" val="392019871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9AC9A8C8-F181-9531-FA60-758E9E7894D7}"/>
              </a:ext>
            </a:extLst>
          </p:cNvPr>
          <p:cNvGraphicFramePr/>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7671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rawings on colourful paper">
            <a:extLst>
              <a:ext uri="{FF2B5EF4-FFF2-40B4-BE49-F238E27FC236}">
                <a16:creationId xmlns:a16="http://schemas.microsoft.com/office/drawing/2014/main" id="{557CB6DD-8DD3-FC22-6610-4195F6DC974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4" name="Title 3">
            <a:extLst>
              <a:ext uri="{FF2B5EF4-FFF2-40B4-BE49-F238E27FC236}">
                <a16:creationId xmlns:a16="http://schemas.microsoft.com/office/drawing/2014/main" id="{A9E8D45C-CC75-4F87-2911-E731ADAFF057}"/>
              </a:ext>
            </a:extLst>
          </p:cNvPr>
          <p:cNvSpPr>
            <a:spLocks noGrp="1"/>
          </p:cNvSpPr>
          <p:nvPr>
            <p:ph type="title"/>
          </p:nvPr>
        </p:nvSpPr>
        <p:spPr/>
        <p:txBody>
          <a:bodyPr>
            <a:normAutofit/>
          </a:bodyPr>
          <a:lstStyle/>
          <a:p>
            <a:r>
              <a:rPr lang="en-US">
                <a:solidFill>
                  <a:schemeClr val="tx1"/>
                </a:solidFill>
              </a:rPr>
              <a:t>Learning Outcomes</a:t>
            </a:r>
            <a:endParaRPr lang="en-IN" dirty="0">
              <a:solidFill>
                <a:schemeClr val="tx1"/>
              </a:solidFill>
            </a:endParaRPr>
          </a:p>
        </p:txBody>
      </p:sp>
      <p:sp>
        <p:nvSpPr>
          <p:cNvPr id="5" name="Content Placeholder 4">
            <a:extLst>
              <a:ext uri="{FF2B5EF4-FFF2-40B4-BE49-F238E27FC236}">
                <a16:creationId xmlns:a16="http://schemas.microsoft.com/office/drawing/2014/main" id="{0E0D7D44-765E-FEF6-664F-64D7DBA2EE2A}"/>
              </a:ext>
            </a:extLst>
          </p:cNvPr>
          <p:cNvSpPr>
            <a:spLocks noGrp="1"/>
          </p:cNvSpPr>
          <p:nvPr>
            <p:ph idx="1"/>
          </p:nvPr>
        </p:nvSpPr>
        <p:spPr/>
        <p:txBody>
          <a:bodyPr>
            <a:normAutofit/>
          </a:bodyPr>
          <a:lstStyle/>
          <a:p>
            <a:pPr marL="0" lvl="0" indent="0">
              <a:buNone/>
              <a:tabLst>
                <a:tab pos="457200" algn="l"/>
              </a:tabLst>
            </a:pPr>
            <a:r>
              <a:rPr lang="en-US"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Understand what an enterprise social graph is and why it matters in today's workplaces.</a:t>
            </a:r>
            <a:endParaRPr lang="en-IN"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Compare different types of social graphs (centralized, decentralized, distributed) and see what works best for different situations.</a:t>
            </a:r>
            <a:endParaRPr lang="en-IN"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Learn how to use an enterprise social graph to find experts, see how teams work together, and improve communication.</a:t>
            </a:r>
            <a:endParaRPr lang="en-IN"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See how using an enterprise social graph can make the company better - like by making people work together better and coming up with new ideas.</a:t>
            </a:r>
            <a:endParaRPr lang="en-IN"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 hands-on experience building, managing, and using an enterprise social graph using different tools.</a:t>
            </a:r>
            <a:endParaRPr lang="en-IN"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tx1"/>
              </a:solidFill>
            </a:endParaRPr>
          </a:p>
        </p:txBody>
      </p:sp>
    </p:spTree>
    <p:extLst>
      <p:ext uri="{BB962C8B-B14F-4D97-AF65-F5344CB8AC3E}">
        <p14:creationId xmlns:p14="http://schemas.microsoft.com/office/powerpoint/2010/main" val="248944274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65F3-78C6-15F3-1689-3F67311E0893}"/>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a:solidFill>
                  <a:srgbClr val="FFFFFF"/>
                </a:solidFill>
              </a:rPr>
              <a:t>Conclusion</a:t>
            </a:r>
          </a:p>
        </p:txBody>
      </p:sp>
      <p:graphicFrame>
        <p:nvGraphicFramePr>
          <p:cNvPr id="33" name="Text Placeholder 2">
            <a:extLst>
              <a:ext uri="{FF2B5EF4-FFF2-40B4-BE49-F238E27FC236}">
                <a16:creationId xmlns:a16="http://schemas.microsoft.com/office/drawing/2014/main" id="{95EDAEC8-4633-F05D-EC67-FF26C20E6265}"/>
              </a:ext>
            </a:extLst>
          </p:cNvPr>
          <p:cNvGraphicFramePr/>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9032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nk background with white dots&#10;&#10;Description automatically generated with medium confidence">
            <a:extLst>
              <a:ext uri="{FF2B5EF4-FFF2-40B4-BE49-F238E27FC236}">
                <a16:creationId xmlns:a16="http://schemas.microsoft.com/office/drawing/2014/main" id="{8A5BE216-BFFA-9C0C-A391-5C7F59CECEAF}"/>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0" y="0"/>
            <a:ext cx="12192000" cy="6858000"/>
          </a:xfrm>
          <a:prstGeom prst="rect">
            <a:avLst/>
          </a:prstGeom>
        </p:spPr>
      </p:pic>
      <p:sp>
        <p:nvSpPr>
          <p:cNvPr id="8" name="TextBox 7">
            <a:extLst>
              <a:ext uri="{FF2B5EF4-FFF2-40B4-BE49-F238E27FC236}">
                <a16:creationId xmlns:a16="http://schemas.microsoft.com/office/drawing/2014/main" id="{234B2A87-0DC6-AE17-B003-0B10F2A52B04}"/>
              </a:ext>
            </a:extLst>
          </p:cNvPr>
          <p:cNvSpPr txBox="1"/>
          <p:nvPr/>
        </p:nvSpPr>
        <p:spPr>
          <a:xfrm>
            <a:off x="0" y="1952625"/>
            <a:ext cx="4522594" cy="2123658"/>
          </a:xfrm>
          <a:prstGeom prst="rect">
            <a:avLst/>
          </a:prstGeom>
          <a:noFill/>
        </p:spPr>
        <p:txBody>
          <a:bodyPr wrap="square" rtlCol="0">
            <a:spAutoFit/>
          </a:bodyPr>
          <a:lstStyle/>
          <a:p>
            <a:pPr algn="ctr"/>
            <a:r>
              <a:rPr lang="en-US" sz="6600" b="1"/>
              <a:t>TIME IS PRECIOUS</a:t>
            </a:r>
          </a:p>
        </p:txBody>
      </p:sp>
      <p:sp>
        <p:nvSpPr>
          <p:cNvPr id="10" name="TextBox 9">
            <a:extLst>
              <a:ext uri="{FF2B5EF4-FFF2-40B4-BE49-F238E27FC236}">
                <a16:creationId xmlns:a16="http://schemas.microsoft.com/office/drawing/2014/main" id="{B3046325-BF01-3140-890D-6B3F8AE95DAD}"/>
              </a:ext>
            </a:extLst>
          </p:cNvPr>
          <p:cNvSpPr txBox="1"/>
          <p:nvPr/>
        </p:nvSpPr>
        <p:spPr>
          <a:xfrm>
            <a:off x="4702045" y="484997"/>
            <a:ext cx="7308980" cy="5509200"/>
          </a:xfrm>
          <a:prstGeom prst="rect">
            <a:avLst/>
          </a:prstGeom>
          <a:noFill/>
        </p:spPr>
        <p:txBody>
          <a:bodyPr wrap="square" rtlCol="0">
            <a:spAutoFit/>
          </a:bodyPr>
          <a:lstStyle/>
          <a:p>
            <a:r>
              <a:rPr lang="en-US" sz="3200"/>
              <a:t>With visual analytics we often seek to discover what’s happening within our data over time. We also need to find insights as quickly as possible. So, what is the best way to chart time to get the most out of it? </a:t>
            </a:r>
          </a:p>
          <a:p>
            <a:endParaRPr lang="en-US" sz="3200"/>
          </a:p>
          <a:p>
            <a:r>
              <a:rPr lang="en-US" sz="3200"/>
              <a:t>Is the line chart always the best way to visualize time? </a:t>
            </a:r>
          </a:p>
          <a:p>
            <a:endParaRPr lang="en-US" sz="3200"/>
          </a:p>
          <a:p>
            <a:r>
              <a:rPr lang="en-US" sz="3200" b="1"/>
              <a:t>It depends. </a:t>
            </a:r>
          </a:p>
        </p:txBody>
      </p:sp>
    </p:spTree>
    <p:extLst>
      <p:ext uri="{BB962C8B-B14F-4D97-AF65-F5344CB8AC3E}">
        <p14:creationId xmlns:p14="http://schemas.microsoft.com/office/powerpoint/2010/main" val="201846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08E35BDD-B0E0-FB13-50DE-002517FE2265}"/>
              </a:ext>
            </a:extLst>
          </p:cNvPr>
          <p:cNvSpPr>
            <a:spLocks noGrp="1"/>
          </p:cNvSpPr>
          <p:nvPr>
            <p:ph type="title"/>
          </p:nvPr>
        </p:nvSpPr>
        <p:spPr>
          <a:xfrm>
            <a:off x="1154954" y="855481"/>
            <a:ext cx="8761413" cy="898674"/>
          </a:xfrm>
        </p:spPr>
        <p:txBody>
          <a:bodyPr anchor="b">
            <a:normAutofit/>
          </a:bodyPr>
          <a:lstStyle/>
          <a:p>
            <a:r>
              <a:rPr lang="en-US">
                <a:solidFill>
                  <a:schemeClr val="tx1"/>
                </a:solidFill>
              </a:rPr>
              <a:t>References</a:t>
            </a:r>
          </a:p>
        </p:txBody>
      </p:sp>
      <p:sp>
        <p:nvSpPr>
          <p:cNvPr id="3" name="Content Placeholder 2">
            <a:extLst>
              <a:ext uri="{FF2B5EF4-FFF2-40B4-BE49-F238E27FC236}">
                <a16:creationId xmlns:a16="http://schemas.microsoft.com/office/drawing/2014/main" id="{0E8B2AF9-DAE1-583B-13BE-659059EB59B4}"/>
              </a:ext>
            </a:extLst>
          </p:cNvPr>
          <p:cNvSpPr>
            <a:spLocks noGrp="1"/>
          </p:cNvSpPr>
          <p:nvPr>
            <p:ph idx="1"/>
          </p:nvPr>
        </p:nvSpPr>
        <p:spPr>
          <a:xfrm>
            <a:off x="1154954" y="2079173"/>
            <a:ext cx="8182191" cy="3730689"/>
          </a:xfrm>
        </p:spPr>
        <p:txBody>
          <a:bodyPr vert="horz" lIns="91440" tIns="45720" rIns="91440" bIns="45720" rtlCol="0" anchor="ctr">
            <a:normAutofit/>
          </a:bodyPr>
          <a:lstStyle/>
          <a:p>
            <a:r>
              <a:rPr lang="en-US" u="sng" dirty="0">
                <a:solidFill>
                  <a:schemeClr val="tx1"/>
                </a:solidFill>
                <a:latin typeface="Calibri"/>
                <a:ea typeface="+mn-lt"/>
                <a:cs typeface="+mn-lt"/>
                <a:hlinkClick r:id="rId2">
                  <a:extLst>
                    <a:ext uri="{A12FA001-AC4F-418D-AE19-62706E023703}">
                      <ahyp:hlinkClr xmlns:ahyp="http://schemas.microsoft.com/office/drawing/2018/hyperlinkcolor" val="tx"/>
                    </a:ext>
                  </a:extLst>
                </a:hlinkClick>
              </a:rPr>
              <a:t>https://newprediction.com/tableau-highlight-tables/</a:t>
            </a:r>
            <a:endParaRPr lang="en-US" u="sng" dirty="0">
              <a:solidFill>
                <a:schemeClr val="tx1"/>
              </a:solidFill>
              <a:latin typeface="Calibri"/>
              <a:ea typeface="+mn-lt"/>
              <a:cs typeface="+mn-lt"/>
            </a:endParaRPr>
          </a:p>
          <a:p>
            <a:r>
              <a:rPr lang="en-US" u="sng" dirty="0">
                <a:solidFill>
                  <a:schemeClr val="tx1"/>
                </a:solidFill>
                <a:latin typeface="Calibri"/>
                <a:ea typeface="+mn-lt"/>
                <a:cs typeface="+mn-lt"/>
                <a:hlinkClick r:id="rId3">
                  <a:extLst>
                    <a:ext uri="{A12FA001-AC4F-418D-AE19-62706E023703}">
                      <ahyp:hlinkClr xmlns:ahyp="http://schemas.microsoft.com/office/drawing/2018/hyperlinkcolor" val="tx"/>
                    </a:ext>
                  </a:extLst>
                </a:hlinkClick>
              </a:rPr>
              <a:t>https://medium.com/@ascendedpeak/introduction-to-tableau-highlight-tables-b64b96ba1e1b#:~:text=Unlike%20traditional%20line%20graphs%20or,from%20adjacent%20columns%20and%20rows</a:t>
            </a:r>
            <a:r>
              <a:rPr lang="en-US" u="sng" dirty="0">
                <a:solidFill>
                  <a:schemeClr val="tx1"/>
                </a:solidFill>
                <a:latin typeface="Calibri"/>
                <a:ea typeface="+mn-lt"/>
                <a:cs typeface="+mn-lt"/>
              </a:rPr>
              <a:t>.</a:t>
            </a:r>
          </a:p>
          <a:p>
            <a:r>
              <a:rPr lang="en-US" u="sng" dirty="0">
                <a:solidFill>
                  <a:schemeClr val="tx1"/>
                </a:solidFill>
                <a:latin typeface="Calibri"/>
                <a:ea typeface="+mn-lt"/>
                <a:cs typeface="+mn-lt"/>
                <a:hlinkClick r:id="rId4">
                  <a:extLst>
                    <a:ext uri="{A12FA001-AC4F-418D-AE19-62706E023703}">
                      <ahyp:hlinkClr xmlns:ahyp="http://schemas.microsoft.com/office/drawing/2018/hyperlinkcolor" val="tx"/>
                    </a:ext>
                  </a:extLst>
                </a:hlinkClick>
              </a:rPr>
              <a:t>https://www.tableau.com/learn/whitepapers/which-type-chart-or-graph-right-for-you-ungated</a:t>
            </a:r>
            <a:endParaRPr lang="en-US" u="sng" dirty="0">
              <a:solidFill>
                <a:schemeClr val="tx1"/>
              </a:solidFill>
              <a:latin typeface="Calibri"/>
              <a:ea typeface="+mn-lt"/>
              <a:cs typeface="+mn-lt"/>
            </a:endParaRPr>
          </a:p>
          <a:p>
            <a:r>
              <a:rPr lang="en-US" u="sng" dirty="0">
                <a:solidFill>
                  <a:schemeClr val="tx1"/>
                </a:solidFill>
                <a:latin typeface="Calibri"/>
                <a:ea typeface="+mn-lt"/>
                <a:cs typeface="+mn-lt"/>
                <a:hlinkClick r:id="rId5">
                  <a:extLst>
                    <a:ext uri="{A12FA001-AC4F-418D-AE19-62706E023703}">
                      <ahyp:hlinkClr xmlns:ahyp="http://schemas.microsoft.com/office/drawing/2018/hyperlinkcolor" val="tx"/>
                    </a:ext>
                  </a:extLst>
                </a:hlinkClick>
              </a:rPr>
              <a:t>https://www.tableau.com/learn/whitepapers/visualizing-time-beyond-line-chart</a:t>
            </a:r>
            <a:endParaRPr lang="en-US" u="sng" dirty="0">
              <a:solidFill>
                <a:schemeClr val="tx1"/>
              </a:solidFill>
              <a:latin typeface="Calibri"/>
              <a:ea typeface="Calibri"/>
              <a:cs typeface="Times New Roman"/>
              <a:hlinkClick r:id="rId5">
                <a:extLst>
                  <a:ext uri="{A12FA001-AC4F-418D-AE19-62706E023703}">
                    <ahyp:hlinkClr xmlns:ahyp="http://schemas.microsoft.com/office/drawing/2018/hyperlinkcolor" val="tx"/>
                  </a:ext>
                </a:extLst>
              </a:hlinkClick>
            </a:endParaRPr>
          </a:p>
          <a:p>
            <a:r>
              <a:rPr lang="en-US" u="sng" dirty="0">
                <a:solidFill>
                  <a:schemeClr val="tx1"/>
                </a:solidFill>
                <a:latin typeface="Calibri"/>
                <a:ea typeface="Calibri"/>
                <a:cs typeface="Calibri"/>
              </a:rPr>
              <a:t>https://www.forbes.com/2010/09/27/enterprise-social-media-technology-cio-network-woods.html</a:t>
            </a:r>
            <a:endParaRPr lang="en-US" u="sng" dirty="0">
              <a:solidFill>
                <a:schemeClr val="tx1"/>
              </a:solidFill>
              <a:latin typeface="Calibri"/>
              <a:ea typeface="Calibri"/>
              <a:cs typeface="Times New Roman"/>
            </a:endParaRPr>
          </a:p>
          <a:p>
            <a:endParaRPr lang="en-US" u="sng" dirty="0">
              <a:solidFill>
                <a:schemeClr val="tx1"/>
              </a:solidFill>
              <a:latin typeface="Calibri"/>
              <a:ea typeface="Calibri"/>
              <a:cs typeface="Times New Roman"/>
            </a:endParaRPr>
          </a:p>
        </p:txBody>
      </p:sp>
    </p:spTree>
    <p:extLst>
      <p:ext uri="{BB962C8B-B14F-4D97-AF65-F5344CB8AC3E}">
        <p14:creationId xmlns:p14="http://schemas.microsoft.com/office/powerpoint/2010/main" val="319399776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31ECB4-058A-0925-272B-3DEA01E9F218}"/>
              </a:ext>
            </a:extLst>
          </p:cNvPr>
          <p:cNvSpPr txBox="1"/>
          <p:nvPr/>
        </p:nvSpPr>
        <p:spPr>
          <a:xfrm>
            <a:off x="1683171" y="1169773"/>
            <a:ext cx="8825658" cy="2870161"/>
          </a:xfrm>
          <a:prstGeom prst="rect">
            <a:avLst/>
          </a:prstGeom>
        </p:spPr>
        <p:txBody>
          <a:bodyPr vert="horz" lIns="91440" tIns="45720" rIns="91440" bIns="45720" rtlCol="0" anchor="b">
            <a:normAutofit/>
          </a:bodyPr>
          <a:lstStyle/>
          <a:p>
            <a:pPr algn="ctr" defTabSz="457200">
              <a:spcBef>
                <a:spcPct val="0"/>
              </a:spcBef>
              <a:spcAft>
                <a:spcPts val="600"/>
              </a:spcAft>
            </a:pPr>
            <a:r>
              <a:rPr lang="en-US" sz="5400">
                <a:latin typeface="+mj-lt"/>
                <a:ea typeface="+mj-ea"/>
                <a:cs typeface="+mj-cs"/>
              </a:rPr>
              <a:t>THANK YOU!</a:t>
            </a:r>
          </a:p>
        </p:txBody>
      </p:sp>
    </p:spTree>
    <p:extLst>
      <p:ext uri="{BB962C8B-B14F-4D97-AF65-F5344CB8AC3E}">
        <p14:creationId xmlns:p14="http://schemas.microsoft.com/office/powerpoint/2010/main" val="35427149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background with white dots&#10;&#10;Description automatically generated with medium confidence">
            <a:extLst>
              <a:ext uri="{FF2B5EF4-FFF2-40B4-BE49-F238E27FC236}">
                <a16:creationId xmlns:a16="http://schemas.microsoft.com/office/drawing/2014/main" id="{692B7028-1AA4-4ABD-2BCD-C181002EB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chart with lines and text&#10;&#10;Description automatically generated with medium confidence">
            <a:extLst>
              <a:ext uri="{FF2B5EF4-FFF2-40B4-BE49-F238E27FC236}">
                <a16:creationId xmlns:a16="http://schemas.microsoft.com/office/drawing/2014/main" id="{DF9EBDA7-9EB3-0F16-8621-D703FDE1A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526" y="1317389"/>
            <a:ext cx="7863840" cy="5364074"/>
          </a:xfrm>
          <a:prstGeom prst="rect">
            <a:avLst/>
          </a:prstGeom>
        </p:spPr>
      </p:pic>
      <p:sp>
        <p:nvSpPr>
          <p:cNvPr id="6" name="TextBox 5">
            <a:extLst>
              <a:ext uri="{FF2B5EF4-FFF2-40B4-BE49-F238E27FC236}">
                <a16:creationId xmlns:a16="http://schemas.microsoft.com/office/drawing/2014/main" id="{DEB8175B-FBA0-8FFC-A9F5-391AC2537068}"/>
              </a:ext>
            </a:extLst>
          </p:cNvPr>
          <p:cNvSpPr txBox="1"/>
          <p:nvPr/>
        </p:nvSpPr>
        <p:spPr>
          <a:xfrm>
            <a:off x="382554" y="233265"/>
            <a:ext cx="11366993" cy="830997"/>
          </a:xfrm>
          <a:prstGeom prst="rect">
            <a:avLst/>
          </a:prstGeom>
          <a:noFill/>
        </p:spPr>
        <p:txBody>
          <a:bodyPr wrap="square" rtlCol="0">
            <a:spAutoFit/>
          </a:bodyPr>
          <a:lstStyle/>
          <a:p>
            <a:pPr algn="ctr"/>
            <a:r>
              <a:rPr lang="en-US" sz="2400" dirty="0"/>
              <a:t>The first statistical line chart dates to 1786 when William Playfair visualized imports and exports between Demark, Norway and England.</a:t>
            </a:r>
          </a:p>
        </p:txBody>
      </p:sp>
    </p:spTree>
    <p:extLst>
      <p:ext uri="{BB962C8B-B14F-4D97-AF65-F5344CB8AC3E}">
        <p14:creationId xmlns:p14="http://schemas.microsoft.com/office/powerpoint/2010/main" val="348468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strVal val="#ppt_w*0.70"/>
                                          </p:val>
                                        </p:tav>
                                        <p:tav tm="100000">
                                          <p:val>
                                            <p:strVal val="#ppt_w"/>
                                          </p:val>
                                        </p:tav>
                                      </p:tavLst>
                                    </p:anim>
                                    <p:anim calcmode="lin" valueType="num">
                                      <p:cBhvr>
                                        <p:cTn id="8" dur="2000" fill="hold"/>
                                        <p:tgtEl>
                                          <p:spTgt spid="5"/>
                                        </p:tgtEl>
                                        <p:attrNameLst>
                                          <p:attrName>ppt_h</p:attrName>
                                        </p:attrNameLst>
                                      </p:cBhvr>
                                      <p:tavLst>
                                        <p:tav tm="0">
                                          <p:val>
                                            <p:strVal val="#ppt_h"/>
                                          </p:val>
                                        </p:tav>
                                        <p:tav tm="100000">
                                          <p:val>
                                            <p:strVal val="#ppt_h"/>
                                          </p:val>
                                        </p:tav>
                                      </p:tavLst>
                                    </p:anim>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background with white dots&#10;&#10;Description automatically generated with medium confidence">
            <a:extLst>
              <a:ext uri="{FF2B5EF4-FFF2-40B4-BE49-F238E27FC236}">
                <a16:creationId xmlns:a16="http://schemas.microsoft.com/office/drawing/2014/main" id="{15F46986-63BB-AA78-8926-74141B81A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graph showing the country's economic growth&#10;&#10;Description automatically generated">
            <a:extLst>
              <a:ext uri="{FF2B5EF4-FFF2-40B4-BE49-F238E27FC236}">
                <a16:creationId xmlns:a16="http://schemas.microsoft.com/office/drawing/2014/main" id="{CB0FA715-2AE8-94C4-E221-B73DE18DB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470" y="1576700"/>
            <a:ext cx="7932576" cy="5158800"/>
          </a:xfrm>
          <a:prstGeom prst="rect">
            <a:avLst/>
          </a:prstGeom>
        </p:spPr>
      </p:pic>
      <p:sp>
        <p:nvSpPr>
          <p:cNvPr id="6" name="TextBox 5">
            <a:extLst>
              <a:ext uri="{FF2B5EF4-FFF2-40B4-BE49-F238E27FC236}">
                <a16:creationId xmlns:a16="http://schemas.microsoft.com/office/drawing/2014/main" id="{0B883AA7-901B-CDAF-B882-012CFA6DFA1E}"/>
              </a:ext>
            </a:extLst>
          </p:cNvPr>
          <p:cNvSpPr txBox="1"/>
          <p:nvPr/>
        </p:nvSpPr>
        <p:spPr>
          <a:xfrm>
            <a:off x="503853" y="233265"/>
            <a:ext cx="11168743" cy="1292662"/>
          </a:xfrm>
          <a:prstGeom prst="rect">
            <a:avLst/>
          </a:prstGeom>
          <a:noFill/>
        </p:spPr>
        <p:txBody>
          <a:bodyPr wrap="square" rtlCol="0">
            <a:spAutoFit/>
          </a:bodyPr>
          <a:lstStyle/>
          <a:p>
            <a:pPr algn="just"/>
            <a:r>
              <a:rPr lang="en-US" sz="2600" dirty="0"/>
              <a:t>Even today, the line chart remains a valuable analytics tool, as seen in a nearly-identical 2015 Financial Times visualization about international trade.</a:t>
            </a:r>
          </a:p>
        </p:txBody>
      </p:sp>
    </p:spTree>
    <p:extLst>
      <p:ext uri="{BB962C8B-B14F-4D97-AF65-F5344CB8AC3E}">
        <p14:creationId xmlns:p14="http://schemas.microsoft.com/office/powerpoint/2010/main" val="1569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nk background with white dots&#10;&#10;Description automatically generated with medium confidence">
            <a:extLst>
              <a:ext uri="{FF2B5EF4-FFF2-40B4-BE49-F238E27FC236}">
                <a16:creationId xmlns:a16="http://schemas.microsoft.com/office/drawing/2014/main" id="{8D82D58B-388F-A51B-6685-4A6DA02D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D7F5200-4839-646B-BAC2-53023A74737F}"/>
              </a:ext>
            </a:extLst>
          </p:cNvPr>
          <p:cNvSpPr txBox="1"/>
          <p:nvPr/>
        </p:nvSpPr>
        <p:spPr>
          <a:xfrm>
            <a:off x="625151" y="1352939"/>
            <a:ext cx="10590245"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The lines’ heights, angles, and positions can tell many data stories. But line charts may not always be the best way to maximize our understanding of time. </a:t>
            </a:r>
          </a:p>
          <a:p>
            <a:pPr marL="285750" indent="-285750" algn="just">
              <a:buFont typeface="Arial" panose="020B0604020202020204" pitchFamily="34" charset="0"/>
              <a:buChar char="•"/>
            </a:pPr>
            <a:r>
              <a:rPr lang="en-US" sz="2400" dirty="0"/>
              <a:t>In fact, there are many more ways to explore data and time, each potentially surfacing insights that would have remained hidden in a basic line chart. </a:t>
            </a:r>
          </a:p>
          <a:p>
            <a:pPr marL="285750" indent="-285750" algn="just">
              <a:buFont typeface="Arial" panose="020B0604020202020204" pitchFamily="34" charset="0"/>
              <a:buChar char="•"/>
            </a:pPr>
            <a:r>
              <a:rPr lang="en-US" sz="2400" dirty="0"/>
              <a:t>Various chart types unveil slightly-nuanced perspectives, unknown unknowns, and even multiple truths in a single data set. </a:t>
            </a:r>
          </a:p>
          <a:p>
            <a:pPr algn="just"/>
            <a:endParaRPr lang="en-US" sz="2400" dirty="0"/>
          </a:p>
          <a:p>
            <a:pPr algn="just"/>
            <a:r>
              <a:rPr lang="en-US" sz="2400" dirty="0"/>
              <a:t>Here are three ways to cheat Benjamin Franklin’s ominous quote and expand your creative conversation with data and time</a:t>
            </a:r>
          </a:p>
        </p:txBody>
      </p:sp>
      <p:sp>
        <p:nvSpPr>
          <p:cNvPr id="6" name="TextBox 5">
            <a:extLst>
              <a:ext uri="{FF2B5EF4-FFF2-40B4-BE49-F238E27FC236}">
                <a16:creationId xmlns:a16="http://schemas.microsoft.com/office/drawing/2014/main" id="{26E95BA0-0DA9-DAAB-11D3-AA467244C6AB}"/>
              </a:ext>
            </a:extLst>
          </p:cNvPr>
          <p:cNvSpPr txBox="1"/>
          <p:nvPr/>
        </p:nvSpPr>
        <p:spPr>
          <a:xfrm>
            <a:off x="1087015" y="322527"/>
            <a:ext cx="9666515" cy="707886"/>
          </a:xfrm>
          <a:prstGeom prst="rect">
            <a:avLst/>
          </a:prstGeom>
          <a:noFill/>
        </p:spPr>
        <p:txBody>
          <a:bodyPr wrap="square" rtlCol="0">
            <a:spAutoFit/>
          </a:bodyPr>
          <a:lstStyle/>
          <a:p>
            <a:pPr algn="ctr"/>
            <a:r>
              <a:rPr lang="en-US" sz="4000" b="1" dirty="0"/>
              <a:t>Linear Timelines are Powerful</a:t>
            </a:r>
          </a:p>
        </p:txBody>
      </p:sp>
      <p:sp>
        <p:nvSpPr>
          <p:cNvPr id="7" name="Rectangle: Rounded Corners 6">
            <a:extLst>
              <a:ext uri="{FF2B5EF4-FFF2-40B4-BE49-F238E27FC236}">
                <a16:creationId xmlns:a16="http://schemas.microsoft.com/office/drawing/2014/main" id="{BD7296FA-0E14-780A-09B0-D3BBAD72A72F}"/>
              </a:ext>
            </a:extLst>
          </p:cNvPr>
          <p:cNvSpPr/>
          <p:nvPr/>
        </p:nvSpPr>
        <p:spPr>
          <a:xfrm>
            <a:off x="1180322" y="5570376"/>
            <a:ext cx="9479902" cy="888354"/>
          </a:xfrm>
          <a:prstGeom prst="roundRect">
            <a:avLst/>
          </a:prstGeom>
          <a:noFill/>
          <a:ln w="57150"/>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“Lost time is never found again” – Benjamin Franklin</a:t>
            </a:r>
          </a:p>
        </p:txBody>
      </p:sp>
    </p:spTree>
    <p:extLst>
      <p:ext uri="{BB962C8B-B14F-4D97-AF65-F5344CB8AC3E}">
        <p14:creationId xmlns:p14="http://schemas.microsoft.com/office/powerpoint/2010/main" val="118701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7"/>
                                        </p:tgtEl>
                                        <p:attrNameLst>
                                          <p:attrName>style.color</p:attrName>
                                        </p:attrNameLst>
                                      </p:cBhvr>
                                      <p:to>
                                        <p:clrVal>
                                          <a:srgbClr val="FFFFFF"/>
                                        </p:clrVal>
                                      </p:to>
                                    </p:set>
                                    <p:set>
                                      <p:cBhvr>
                                        <p:cTn id="7" dur="500" fill="hold"/>
                                        <p:tgtEl>
                                          <p:spTgt spid="7"/>
                                        </p:tgtEl>
                                        <p:attrNameLst>
                                          <p:attrName>fillcolor</p:attrName>
                                        </p:attrNameLst>
                                      </p:cBhvr>
                                      <p:to>
                                        <p:clrVal>
                                          <a:srgbClr val="FFFFFF"/>
                                        </p:clrVal>
                                      </p:to>
                                    </p:set>
                                    <p:set>
                                      <p:cBhvr>
                                        <p:cTn id="8"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6A135-0E57-79B1-1EC3-B50715CD7372}"/>
              </a:ext>
            </a:extLst>
          </p:cNvPr>
          <p:cNvSpPr txBox="1"/>
          <p:nvPr/>
        </p:nvSpPr>
        <p:spPr>
          <a:xfrm>
            <a:off x="646112" y="452718"/>
            <a:ext cx="4165580" cy="1400530"/>
          </a:xfrm>
          <a:prstGeom prst="rect">
            <a:avLst/>
          </a:prstGeom>
        </p:spPr>
        <p:txBody>
          <a:bodyPr vert="horz" lIns="91440" tIns="45720" rIns="91440" bIns="45720" rtlCol="0" anchor="t">
            <a:normAutofit/>
          </a:bodyPr>
          <a:lstStyle/>
          <a:p>
            <a:pPr marL="0" marR="0" lvl="0" indent="0" algn="ctr" defTabSz="457200" rtl="0" eaLnBrk="1" fontAlgn="auto" latinLnBrk="0" hangingPunct="1">
              <a:lnSpc>
                <a:spcPct val="90000"/>
              </a:lnSpc>
              <a:spcBef>
                <a:spcPct val="0"/>
              </a:spcBef>
              <a:spcAft>
                <a:spcPts val="600"/>
              </a:spcAft>
              <a:buClrTx/>
              <a:buSzTx/>
              <a:buFontTx/>
              <a:buNone/>
              <a:tabLst/>
              <a:defRPr/>
            </a:pPr>
            <a:r>
              <a:rPr kumimoji="0" lang="en-US" sz="2900" b="0" i="0" u="none" strike="noStrike" kern="1200" cap="none" spc="0" normalizeH="0" baseline="0" noProof="0" dirty="0">
                <a:ln>
                  <a:noFill/>
                </a:ln>
                <a:solidFill>
                  <a:srgbClr val="EBEBEB"/>
                </a:solidFill>
                <a:effectLst/>
                <a:uLnTx/>
                <a:uFillTx/>
                <a:latin typeface="Calibri Light" panose="020F0302020204030204"/>
                <a:ea typeface="+mn-ea"/>
                <a:cs typeface="+mn-cs"/>
              </a:rPr>
              <a:t>Exploring Alternative Charts for Time Visualization</a:t>
            </a:r>
          </a:p>
        </p:txBody>
      </p:sp>
      <p:pic>
        <p:nvPicPr>
          <p:cNvPr id="6" name="Picture 5" descr="A graph of sales&#10;&#10;Description automatically generated">
            <a:extLst>
              <a:ext uri="{FF2B5EF4-FFF2-40B4-BE49-F238E27FC236}">
                <a16:creationId xmlns:a16="http://schemas.microsoft.com/office/drawing/2014/main" id="{0AF30749-A344-1D61-9B98-AC5930BFBE47}"/>
              </a:ext>
            </a:extLst>
          </p:cNvPr>
          <p:cNvPicPr>
            <a:picLocks noChangeAspect="1"/>
          </p:cNvPicPr>
          <p:nvPr/>
        </p:nvPicPr>
        <p:blipFill rotWithShape="1">
          <a:blip r:embed="rId2">
            <a:extLst>
              <a:ext uri="{28A0092B-C50C-407E-A947-70E740481C1C}">
                <a14:useLocalDpi xmlns:a14="http://schemas.microsoft.com/office/drawing/2010/main" val="0"/>
              </a:ext>
            </a:extLst>
          </a:blip>
          <a:srcRect r="-2" b="2343"/>
          <a:stretch/>
        </p:blipFill>
        <p:spPr>
          <a:xfrm>
            <a:off x="6094410" y="705509"/>
            <a:ext cx="5449471" cy="2567710"/>
          </a:xfrm>
          <a:prstGeom prst="rect">
            <a:avLst/>
          </a:prstGeom>
          <a:effectLst/>
        </p:spPr>
      </p:pic>
      <p:sp>
        <p:nvSpPr>
          <p:cNvPr id="5" name="TextBox 4">
            <a:extLst>
              <a:ext uri="{FF2B5EF4-FFF2-40B4-BE49-F238E27FC236}">
                <a16:creationId xmlns:a16="http://schemas.microsoft.com/office/drawing/2014/main" id="{CE1917FA-1DF7-75F7-6CEA-AD16331791D3}"/>
              </a:ext>
            </a:extLst>
          </p:cNvPr>
          <p:cNvSpPr txBox="1"/>
          <p:nvPr/>
        </p:nvSpPr>
        <p:spPr>
          <a:xfrm>
            <a:off x="464217" y="2298224"/>
            <a:ext cx="4347475" cy="4395151"/>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ts val="1000"/>
              </a:spcBef>
              <a:spcAft>
                <a:spcPts val="0"/>
              </a:spcAft>
              <a:buClr>
                <a:srgbClr val="18276C">
                  <a:lumMod val="40000"/>
                  <a:lumOff val="60000"/>
                </a:srgbClr>
              </a:buClr>
              <a:buSzPct val="80000"/>
              <a:buFont typeface="Wingdings 3" charset="2"/>
              <a:buChar char=""/>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Limitations of Line Charts: While line charts are valuable, they can sometimes be cluttered and may not effectively highlight important changes over time.</a:t>
            </a:r>
          </a:p>
          <a:p>
            <a:pPr marL="0" marR="0" lvl="0" indent="0" algn="l" defTabSz="457200" rtl="0" eaLnBrk="1" fontAlgn="auto" latinLnBrk="0" hangingPunct="1">
              <a:lnSpc>
                <a:spcPct val="100000"/>
              </a:lnSpc>
              <a:spcBef>
                <a:spcPts val="1000"/>
              </a:spcBef>
              <a:spcAft>
                <a:spcPts val="0"/>
              </a:spcAft>
              <a:buClr>
                <a:srgbClr val="18276C">
                  <a:lumMod val="40000"/>
                  <a:lumOff val="60000"/>
                </a:srgbClr>
              </a:buClr>
              <a:buSzPct val="80000"/>
              <a:buFontTx/>
              <a:buNone/>
              <a:tabLst/>
              <a:defRPr/>
            </a:pPr>
            <a:endPar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l" defTabSz="457200" rtl="0" eaLnBrk="1" fontAlgn="auto" latinLnBrk="0" hangingPunct="1">
              <a:lnSpc>
                <a:spcPct val="100000"/>
              </a:lnSpc>
              <a:spcBef>
                <a:spcPts val="1000"/>
              </a:spcBef>
              <a:spcAft>
                <a:spcPts val="0"/>
              </a:spcAft>
              <a:buClr>
                <a:srgbClr val="18276C">
                  <a:lumMod val="40000"/>
                  <a:lumOff val="60000"/>
                </a:srgbClr>
              </a:buClr>
              <a:buSzPct val="80000"/>
              <a:buFont typeface="Wingdings 3" charset="2"/>
              <a:buChar char=""/>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 Introducing Alternatives: In the following slides, we'll explore three alternative visualization techniques - Slope Chart, Cycle Plot, and Highlight Table - that can provide clearer insights into time data.</a:t>
            </a:r>
          </a:p>
        </p:txBody>
      </p:sp>
      <p:pic>
        <p:nvPicPr>
          <p:cNvPr id="7" name="Content Placeholder 6" descr="A graph of a company&#10;&#10;Description automatically generated with medium confidence">
            <a:extLst>
              <a:ext uri="{FF2B5EF4-FFF2-40B4-BE49-F238E27FC236}">
                <a16:creationId xmlns:a16="http://schemas.microsoft.com/office/drawing/2014/main" id="{B17EA1FC-EE94-197E-676C-1669EC920934}"/>
              </a:ext>
            </a:extLst>
          </p:cNvPr>
          <p:cNvPicPr>
            <a:picLocks noChangeAspect="1"/>
          </p:cNvPicPr>
          <p:nvPr/>
        </p:nvPicPr>
        <p:blipFill rotWithShape="1">
          <a:blip r:embed="rId3">
            <a:extLst>
              <a:ext uri="{28A0092B-C50C-407E-A947-70E740481C1C}">
                <a14:useLocalDpi xmlns:a14="http://schemas.microsoft.com/office/drawing/2010/main" val="0"/>
              </a:ext>
            </a:extLst>
          </a:blip>
          <a:srcRect r="-2" b="13144"/>
          <a:stretch/>
        </p:blipFill>
        <p:spPr>
          <a:xfrm>
            <a:off x="6094410" y="3603832"/>
            <a:ext cx="5449471" cy="2567704"/>
          </a:xfrm>
          <a:prstGeom prst="rect">
            <a:avLst/>
          </a:prstGeom>
          <a:effectLst/>
        </p:spPr>
      </p:pic>
    </p:spTree>
    <p:extLst>
      <p:ext uri="{BB962C8B-B14F-4D97-AF65-F5344CB8AC3E}">
        <p14:creationId xmlns:p14="http://schemas.microsoft.com/office/powerpoint/2010/main" val="31399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23" presetClass="emph" presetSubtype="0" fill="hold" nodeType="withEffect">
                                  <p:stCondLst>
                                    <p:cond delay="0"/>
                                  </p:stCondLst>
                                  <p:childTnLst>
                                    <p:animClr clrSpc="hsl" dir="cw">
                                      <p:cBhvr override="childStyle">
                                        <p:cTn id="11" dur="500" fill="hold"/>
                                        <p:tgtEl>
                                          <p:spTgt spid="5">
                                            <p:txEl>
                                              <p:pRg st="0" end="0"/>
                                            </p:txEl>
                                          </p:spTgt>
                                        </p:tgtEl>
                                        <p:attrNameLst>
                                          <p:attrName>style.color</p:attrName>
                                        </p:attrNameLst>
                                      </p:cBhvr>
                                      <p:by>
                                        <p:hsl h="10842353" s="0" l="0"/>
                                      </p:by>
                                    </p:animClr>
                                    <p:animClr clrSpc="hsl" dir="cw">
                                      <p:cBhvr>
                                        <p:cTn id="12" dur="500" fill="hold"/>
                                        <p:tgtEl>
                                          <p:spTgt spid="5">
                                            <p:txEl>
                                              <p:pRg st="0" end="0"/>
                                            </p:txEl>
                                          </p:spTgt>
                                        </p:tgtEl>
                                        <p:attrNameLst>
                                          <p:attrName>fillcolor</p:attrName>
                                        </p:attrNameLst>
                                      </p:cBhvr>
                                      <p:by>
                                        <p:hsl h="10842353" s="0" l="0"/>
                                      </p:by>
                                    </p:animClr>
                                    <p:animClr clrSpc="hsl" dir="cw">
                                      <p:cBhvr>
                                        <p:cTn id="13" dur="500" fill="hold"/>
                                        <p:tgtEl>
                                          <p:spTgt spid="5">
                                            <p:txEl>
                                              <p:pRg st="0" end="0"/>
                                            </p:txEl>
                                          </p:spTgt>
                                        </p:tgtEl>
                                        <p:attrNameLst>
                                          <p:attrName>stroke.color</p:attrName>
                                        </p:attrNameLst>
                                      </p:cBhvr>
                                      <p:by>
                                        <p:hsl h="10842353" s="0" l="0"/>
                                      </p:by>
                                    </p:animClr>
                                    <p:set>
                                      <p:cBhvr>
                                        <p:cTn id="14" dur="500" fill="hold"/>
                                        <p:tgtEl>
                                          <p:spTgt spid="5">
                                            <p:txEl>
                                              <p:pRg st="0" end="0"/>
                                            </p:txEl>
                                          </p:spTgt>
                                        </p:tgtEl>
                                        <p:attrNameLst>
                                          <p:attrName>fill.type</p:attrName>
                                        </p:attrNameLst>
                                      </p:cBhvr>
                                      <p:to>
                                        <p:strVal val="solid"/>
                                      </p:to>
                                    </p:set>
                                  </p:childTnLst>
                                </p:cTn>
                              </p:par>
                              <p:par>
                                <p:cTn id="15" presetID="23" presetClass="emph" presetSubtype="0" fill="hold" nodeType="withEffect">
                                  <p:stCondLst>
                                    <p:cond delay="0"/>
                                  </p:stCondLst>
                                  <p:childTnLst>
                                    <p:animClr clrSpc="hsl" dir="cw">
                                      <p:cBhvr override="childStyle">
                                        <p:cTn id="16" dur="500" fill="hold"/>
                                        <p:tgtEl>
                                          <p:spTgt spid="5">
                                            <p:txEl>
                                              <p:pRg st="2" end="2"/>
                                            </p:txEl>
                                          </p:spTgt>
                                        </p:tgtEl>
                                        <p:attrNameLst>
                                          <p:attrName>style.color</p:attrName>
                                        </p:attrNameLst>
                                      </p:cBhvr>
                                      <p:by>
                                        <p:hsl h="10842353" s="0" l="0"/>
                                      </p:by>
                                    </p:animClr>
                                    <p:animClr clrSpc="hsl" dir="cw">
                                      <p:cBhvr>
                                        <p:cTn id="17" dur="500" fill="hold"/>
                                        <p:tgtEl>
                                          <p:spTgt spid="5">
                                            <p:txEl>
                                              <p:pRg st="2" end="2"/>
                                            </p:txEl>
                                          </p:spTgt>
                                        </p:tgtEl>
                                        <p:attrNameLst>
                                          <p:attrName>fillcolor</p:attrName>
                                        </p:attrNameLst>
                                      </p:cBhvr>
                                      <p:by>
                                        <p:hsl h="10842353" s="0" l="0"/>
                                      </p:by>
                                    </p:animClr>
                                    <p:animClr clrSpc="hsl" dir="cw">
                                      <p:cBhvr>
                                        <p:cTn id="18" dur="500" fill="hold"/>
                                        <p:tgtEl>
                                          <p:spTgt spid="5">
                                            <p:txEl>
                                              <p:pRg st="2" end="2"/>
                                            </p:txEl>
                                          </p:spTgt>
                                        </p:tgtEl>
                                        <p:attrNameLst>
                                          <p:attrName>stroke.color</p:attrName>
                                        </p:attrNameLst>
                                      </p:cBhvr>
                                      <p:by>
                                        <p:hsl h="10842353" s="0" l="0"/>
                                      </p:by>
                                    </p:animClr>
                                    <p:set>
                                      <p:cBhvr>
                                        <p:cTn id="19" dur="500" fill="hold"/>
                                        <p:tgtEl>
                                          <p:spTgt spid="5">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70D0AE3-56AA-53C2-CE53-420601F3E29A}"/>
              </a:ext>
            </a:extLst>
          </p:cNvPr>
          <p:cNvSpPr>
            <a:spLocks noGrp="1"/>
          </p:cNvSpPr>
          <p:nvPr>
            <p:ph type="title"/>
          </p:nvPr>
        </p:nvSpPr>
        <p:spPr/>
        <p:txBody>
          <a:bodyPr>
            <a:normAutofit fontScale="90000"/>
          </a:bodyPr>
          <a:lstStyle/>
          <a:p>
            <a:pPr algn="ctr"/>
            <a:r>
              <a:rPr lang="en-US" sz="4000" dirty="0">
                <a:solidFill>
                  <a:schemeClr val="tx2"/>
                </a:solidFill>
                <a:latin typeface="+mj-lt"/>
                <a:ea typeface="+mj-ea"/>
                <a:cs typeface="+mj-cs"/>
              </a:rPr>
              <a:t>Understanding Slope Charts</a:t>
            </a:r>
            <a:br>
              <a:rPr lang="en-US" sz="4000" dirty="0">
                <a:solidFill>
                  <a:schemeClr val="tx2"/>
                </a:solidFill>
                <a:latin typeface="+mj-lt"/>
                <a:ea typeface="+mj-ea"/>
                <a:cs typeface="+mj-cs"/>
              </a:rPr>
            </a:br>
            <a:r>
              <a:rPr lang="en-US" sz="4000" dirty="0">
                <a:solidFill>
                  <a:schemeClr val="tx2"/>
                </a:solidFill>
                <a:latin typeface="+mj-lt"/>
                <a:ea typeface="+mj-ea"/>
                <a:cs typeface="+mj-cs"/>
              </a:rPr>
              <a:t>The Slope Chart - From Start to Finish</a:t>
            </a:r>
            <a:br>
              <a:rPr lang="en-US" sz="4400" dirty="0">
                <a:solidFill>
                  <a:schemeClr val="tx2"/>
                </a:solidFill>
                <a:latin typeface="+mj-lt"/>
                <a:ea typeface="+mj-ea"/>
                <a:cs typeface="+mj-cs"/>
              </a:rPr>
            </a:br>
            <a:endParaRPr lang="en-US" dirty="0"/>
          </a:p>
        </p:txBody>
      </p:sp>
      <p:graphicFrame>
        <p:nvGraphicFramePr>
          <p:cNvPr id="17" name="Content Placeholder 2">
            <a:extLst>
              <a:ext uri="{FF2B5EF4-FFF2-40B4-BE49-F238E27FC236}">
                <a16:creationId xmlns:a16="http://schemas.microsoft.com/office/drawing/2014/main" id="{92993F05-AFD4-10A2-915D-7BFC86EBB589}"/>
              </a:ext>
            </a:extLst>
          </p:cNvPr>
          <p:cNvGraphicFramePr>
            <a:graphicFrameLocks noGrp="1"/>
          </p:cNvGraphicFramePr>
          <p:nvPr>
            <p:ph idx="1"/>
          </p:nvPr>
        </p:nvGraphicFramePr>
        <p:xfrm>
          <a:off x="646111" y="2052638"/>
          <a:ext cx="10983584" cy="435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035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15"/>
                                        </p:tgtEl>
                                        <p:attrNameLst>
                                          <p:attrName>style.color</p:attrName>
                                        </p:attrNameLst>
                                      </p:cBhvr>
                                      <p:to>
                                        <a:schemeClr val="accent2"/>
                                      </p:to>
                                    </p:animClr>
                                  </p:childTnLst>
                                </p:cTn>
                              </p:par>
                              <p:par>
                                <p:cTn id="7" presetID="9"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dissolv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1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EE41A19-30F8-48BA-B528-89DABC89B7DD}"/>
              </a:ext>
            </a:extLst>
          </p:cNvPr>
          <p:cNvSpPr>
            <a:spLocks/>
          </p:cNvSpPr>
          <p:nvPr/>
        </p:nvSpPr>
        <p:spPr>
          <a:xfrm>
            <a:off x="4158327" y="123107"/>
            <a:ext cx="6483671" cy="909142"/>
          </a:xfrm>
          <a:prstGeom prst="rect">
            <a:avLst/>
          </a:prstGeom>
        </p:spPr>
        <p:txBody>
          <a:bodyPr/>
          <a:lstStyle/>
          <a:p>
            <a:pPr marL="0" marR="0" lvl="0" indent="0" algn="ctr" defTabSz="868680" rtl="0" eaLnBrk="1" fontAlgn="auto" latinLnBrk="0" hangingPunct="1">
              <a:lnSpc>
                <a:spcPct val="100000"/>
              </a:lnSpc>
              <a:spcBef>
                <a:spcPts val="0"/>
              </a:spcBef>
              <a:spcAft>
                <a:spcPts val="60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alibri Light" panose="020F0302020204030204"/>
                <a:ea typeface="+mn-ea"/>
                <a:cs typeface="+mn-cs"/>
              </a:rPr>
              <a:t>Comparison of top eight New York City bike stations over a year</a:t>
            </a:r>
            <a:endParaRPr kumimoji="0" lang="en-US" sz="3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Content Placeholder 9" descr="A graph of lines and lines&#10;&#10;Description automatically generated with medium confidence">
            <a:extLst>
              <a:ext uri="{FF2B5EF4-FFF2-40B4-BE49-F238E27FC236}">
                <a16:creationId xmlns:a16="http://schemas.microsoft.com/office/drawing/2014/main" id="{212A3887-996D-B076-224E-60618364D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6770" y="1126148"/>
            <a:ext cx="8061435" cy="4605703"/>
          </a:xfrm>
          <a:prstGeom prst="rect">
            <a:avLst/>
          </a:prstGeom>
        </p:spPr>
      </p:pic>
      <p:sp>
        <p:nvSpPr>
          <p:cNvPr id="12" name="TextBox 11">
            <a:extLst>
              <a:ext uri="{FF2B5EF4-FFF2-40B4-BE49-F238E27FC236}">
                <a16:creationId xmlns:a16="http://schemas.microsoft.com/office/drawing/2014/main" id="{233A0D97-E373-FF8C-65CD-6B4E20D91A82}"/>
              </a:ext>
            </a:extLst>
          </p:cNvPr>
          <p:cNvSpPr txBox="1"/>
          <p:nvPr/>
        </p:nvSpPr>
        <p:spPr>
          <a:xfrm>
            <a:off x="3596298" y="5825750"/>
            <a:ext cx="7607730" cy="784830"/>
          </a:xfrm>
          <a:prstGeom prst="rect">
            <a:avLst/>
          </a:prstGeom>
          <a:noFill/>
        </p:spPr>
        <p:txBody>
          <a:bodyPr wrap="square">
            <a:spAutoFit/>
          </a:bodyPr>
          <a:lstStyle/>
          <a:p>
            <a:pPr marL="0" marR="0" lvl="0" indent="0" algn="ctr" defTabSz="868680" rtl="0" eaLnBrk="1" fontAlgn="auto" latinLnBrk="0" hangingPunct="1">
              <a:lnSpc>
                <a:spcPct val="100000"/>
              </a:lnSpc>
              <a:spcBef>
                <a:spcPts val="0"/>
              </a:spcBef>
              <a:spcAft>
                <a:spcPts val="60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Comparison of top eight New York City bike stations over a year shows that the W. 20th Street station went from the number one station to the number eight station, a significant change that is immediately apparent in a slope chart.</a:t>
            </a:r>
          </a:p>
        </p:txBody>
      </p:sp>
      <p:sp>
        <p:nvSpPr>
          <p:cNvPr id="15" name="TextBox 14">
            <a:extLst>
              <a:ext uri="{FF2B5EF4-FFF2-40B4-BE49-F238E27FC236}">
                <a16:creationId xmlns:a16="http://schemas.microsoft.com/office/drawing/2014/main" id="{6B4AB373-33B1-46E9-4FB3-C0FA839FEF5C}"/>
              </a:ext>
            </a:extLst>
          </p:cNvPr>
          <p:cNvSpPr txBox="1"/>
          <p:nvPr/>
        </p:nvSpPr>
        <p:spPr>
          <a:xfrm>
            <a:off x="114528" y="2661236"/>
            <a:ext cx="2954956"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EBEBEB"/>
                </a:solidFill>
                <a:effectLst/>
                <a:uLnTx/>
                <a:uFillTx/>
                <a:latin typeface="Calibri Light" panose="020F0302020204030204"/>
                <a:ea typeface="+mn-ea"/>
                <a:cs typeface="+mn-cs"/>
              </a:rPr>
              <a:t>Example of Slope Chart</a:t>
            </a:r>
            <a:endParaRPr kumimoji="0" lang="en-US" sz="3000" b="1" i="0" u="none" strike="noStrike" kern="1200" cap="none" spc="0" normalizeH="0" baseline="0" noProof="0" dirty="0">
              <a:ln>
                <a:noFill/>
              </a:ln>
              <a:solidFill>
                <a:srgbClr val="EBEBEB"/>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10"/>
                                        </p:tgtEl>
                                        <p:attrNameLst>
                                          <p:attrName>stroke.color</p:attrName>
                                        </p:attrNameLst>
                                      </p:cBhvr>
                                      <p:to>
                                        <a:schemeClr val="accent2"/>
                                      </p:to>
                                    </p:animClr>
                                    <p:set>
                                      <p:cBhvr>
                                        <p:cTn id="7" dur="2000" fill="hold"/>
                                        <p:tgtEl>
                                          <p:spTgt spid="10"/>
                                        </p:tgtEl>
                                        <p:attrNameLst>
                                          <p:attrName>stroke.on</p:attrName>
                                        </p:attrNameLst>
                                      </p:cBhvr>
                                      <p:to>
                                        <p:strVal val="true"/>
                                      </p:to>
                                    </p:set>
                                  </p:childTnLst>
                                </p:cTn>
                              </p:par>
                              <p:par>
                                <p:cTn id="8" presetID="35" presetClass="emph" presetSubtype="0" fill="hold" grpId="0" nodeType="withEffect">
                                  <p:stCondLst>
                                    <p:cond delay="0"/>
                                  </p:stCondLst>
                                  <p:childTnLst>
                                    <p:anim calcmode="discrete" valueType="str">
                                      <p:cBhvr>
                                        <p:cTn id="9"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TotalTime>
  <Words>2381</Words>
  <Application>Microsoft Office PowerPoint</Application>
  <PresentationFormat>Widescreen</PresentationFormat>
  <Paragraphs>116</Paragraphs>
  <Slides>31</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Calibri Light</vt:lpstr>
      <vt:lpstr>Century Gothic</vt:lpstr>
      <vt:lpstr>Wingdings 3</vt:lpstr>
      <vt:lpstr>Ion Boardroom</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Slope Charts The Slope Chart - From Start to Finish </vt:lpstr>
      <vt:lpstr>PowerPoint Presentation</vt:lpstr>
      <vt:lpstr>PowerPoint Presentation</vt:lpstr>
      <vt:lpstr>Exploring Cycle Plots Cycle Plots - Trends and Seasonality</vt:lpstr>
      <vt:lpstr>Visualization of ten years of wildlife strikes on airplanes in the US </vt:lpstr>
      <vt:lpstr>PowerPoint Presentation</vt:lpstr>
      <vt:lpstr>PowerPoint Presentation</vt:lpstr>
      <vt:lpstr>PowerPoint Presentation</vt:lpstr>
      <vt:lpstr>PowerPoint Presentation</vt:lpstr>
      <vt:lpstr>PowerPoint Presentation</vt:lpstr>
      <vt:lpstr>We can also use Highlight Tables to visualize the  time data on a map to reveal the driest regions over time, like the New York Times did in this visualization.</vt:lpstr>
      <vt:lpstr>PowerPoint Presentation</vt:lpstr>
      <vt:lpstr>Learning Outcomes &amp; Conclusion</vt:lpstr>
      <vt:lpstr>Building The Enterprise  Social Graph</vt:lpstr>
      <vt:lpstr>Learning Objectives</vt:lpstr>
      <vt:lpstr>PowerPoint Presentation</vt:lpstr>
      <vt:lpstr>PowerPoint Presentation</vt:lpstr>
      <vt:lpstr>PowerPoint Presentation</vt:lpstr>
      <vt:lpstr>PowerPoint Presentation</vt:lpstr>
      <vt:lpstr>PowerPoint Presentation</vt:lpstr>
      <vt:lpstr>Learning Outcomes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9</dc:title>
  <dc:creator>Nataraju, Shilpa</dc:creator>
  <cp:lastModifiedBy>dheeraj atmakuri</cp:lastModifiedBy>
  <cp:revision>88</cp:revision>
  <dcterms:created xsi:type="dcterms:W3CDTF">2024-03-14T16:40:40Z</dcterms:created>
  <dcterms:modified xsi:type="dcterms:W3CDTF">2024-06-07T15:33:48Z</dcterms:modified>
</cp:coreProperties>
</file>